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5" r:id="rId1"/>
  </p:sldMasterIdLst>
  <p:notesMasterIdLst>
    <p:notesMasterId r:id="rId60"/>
  </p:notesMasterIdLst>
  <p:sldIdLst>
    <p:sldId id="256" r:id="rId2"/>
    <p:sldId id="341" r:id="rId3"/>
    <p:sldId id="269" r:id="rId4"/>
    <p:sldId id="257" r:id="rId5"/>
    <p:sldId id="287" r:id="rId6"/>
    <p:sldId id="335" r:id="rId7"/>
    <p:sldId id="336" r:id="rId8"/>
    <p:sldId id="342" r:id="rId9"/>
    <p:sldId id="272" r:id="rId10"/>
    <p:sldId id="288" r:id="rId11"/>
    <p:sldId id="290" r:id="rId12"/>
    <p:sldId id="291" r:id="rId13"/>
    <p:sldId id="292" r:id="rId14"/>
    <p:sldId id="293" r:id="rId15"/>
    <p:sldId id="294" r:id="rId16"/>
    <p:sldId id="296" r:id="rId17"/>
    <p:sldId id="297" r:id="rId18"/>
    <p:sldId id="295" r:id="rId19"/>
    <p:sldId id="298" r:id="rId20"/>
    <p:sldId id="299" r:id="rId21"/>
    <p:sldId id="300" r:id="rId22"/>
    <p:sldId id="302" r:id="rId23"/>
    <p:sldId id="301" r:id="rId24"/>
    <p:sldId id="303" r:id="rId25"/>
    <p:sldId id="304" r:id="rId26"/>
    <p:sldId id="305" r:id="rId27"/>
    <p:sldId id="289" r:id="rId28"/>
    <p:sldId id="306" r:id="rId29"/>
    <p:sldId id="308" r:id="rId30"/>
    <p:sldId id="307" r:id="rId31"/>
    <p:sldId id="286" r:id="rId32"/>
    <p:sldId id="310" r:id="rId33"/>
    <p:sldId id="311" r:id="rId34"/>
    <p:sldId id="312" r:id="rId35"/>
    <p:sldId id="309" r:id="rId36"/>
    <p:sldId id="313" r:id="rId37"/>
    <p:sldId id="317" r:id="rId38"/>
    <p:sldId id="314" r:id="rId39"/>
    <p:sldId id="315" r:id="rId40"/>
    <p:sldId id="316" r:id="rId41"/>
    <p:sldId id="318" r:id="rId42"/>
    <p:sldId id="319" r:id="rId43"/>
    <p:sldId id="320" r:id="rId44"/>
    <p:sldId id="321" r:id="rId45"/>
    <p:sldId id="322" r:id="rId46"/>
    <p:sldId id="323" r:id="rId47"/>
    <p:sldId id="324" r:id="rId48"/>
    <p:sldId id="325" r:id="rId49"/>
    <p:sldId id="326" r:id="rId50"/>
    <p:sldId id="327" r:id="rId51"/>
    <p:sldId id="330" r:id="rId52"/>
    <p:sldId id="331" r:id="rId53"/>
    <p:sldId id="329" r:id="rId54"/>
    <p:sldId id="332" r:id="rId55"/>
    <p:sldId id="333" r:id="rId56"/>
    <p:sldId id="334" r:id="rId57"/>
    <p:sldId id="337" r:id="rId58"/>
    <p:sldId id="340" r:id="rId5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7D3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6" autoAdjust="0"/>
    <p:restoredTop sz="86436" autoAdjust="0"/>
  </p:normalViewPr>
  <p:slideViewPr>
    <p:cSldViewPr>
      <p:cViewPr varScale="1">
        <p:scale>
          <a:sx n="114" d="100"/>
          <a:sy n="114" d="100"/>
        </p:scale>
        <p:origin x="336" y="72"/>
      </p:cViewPr>
      <p:guideLst>
        <p:guide orient="horz" pos="2160"/>
        <p:guide pos="2880"/>
      </p:guideLst>
    </p:cSldViewPr>
  </p:slideViewPr>
  <p:outlineViewPr>
    <p:cViewPr>
      <p:scale>
        <a:sx n="33" d="100"/>
        <a:sy n="33" d="100"/>
      </p:scale>
      <p:origin x="0" y="-9780"/>
    </p:cViewPr>
  </p:outlineViewPr>
  <p:notesTextViewPr>
    <p:cViewPr>
      <p:scale>
        <a:sx n="1" d="1"/>
        <a:sy n="1" d="1"/>
      </p:scale>
      <p:origin x="0" y="0"/>
    </p:cViewPr>
  </p:notesTextViewPr>
  <p:sorterViewPr>
    <p:cViewPr varScale="1">
      <p:scale>
        <a:sx n="100" d="100"/>
        <a:sy n="100" d="100"/>
      </p:scale>
      <p:origin x="0" y="0"/>
    </p:cViewPr>
  </p:sorterViewPr>
  <p:notesViewPr>
    <p:cSldViewPr>
      <p:cViewPr varScale="1">
        <p:scale>
          <a:sx n="100" d="100"/>
          <a:sy n="100" d="100"/>
        </p:scale>
        <p:origin x="3480" y="6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C55E04-08BE-4641-A29A-CFDCAC27FB42}" type="datetimeFigureOut">
              <a:rPr lang="en-GB" smtClean="0"/>
              <a:t>19/06/2015</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46757A-F1A0-406F-962B-A265D1E5C6F8}" type="slidenum">
              <a:rPr lang="en-GB" smtClean="0"/>
              <a:t>‹#›</a:t>
            </a:fld>
            <a:endParaRPr lang="en-GB"/>
          </a:p>
        </p:txBody>
      </p:sp>
    </p:spTree>
    <p:extLst>
      <p:ext uri="{BB962C8B-B14F-4D97-AF65-F5344CB8AC3E}">
        <p14:creationId xmlns:p14="http://schemas.microsoft.com/office/powerpoint/2010/main" val="13272744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Everybody stand up</a:t>
            </a:r>
          </a:p>
          <a:p>
            <a:endParaRPr lang="en-GB" dirty="0"/>
          </a:p>
          <a:p>
            <a:r>
              <a:rPr lang="en-GB" dirty="0" smtClean="0"/>
              <a:t>Remain standing if you've ever built an HTTP API</a:t>
            </a:r>
          </a:p>
          <a:p>
            <a:endParaRPr lang="en-GB" dirty="0"/>
          </a:p>
          <a:p>
            <a:r>
              <a:rPr lang="en-GB" dirty="0" smtClean="0"/>
              <a:t>Remain standing if you've built an API that supports HTTP DELETE</a:t>
            </a:r>
          </a:p>
          <a:p>
            <a:endParaRPr lang="en-GB" dirty="0"/>
          </a:p>
          <a:p>
            <a:r>
              <a:rPr lang="en-GB" dirty="0" smtClean="0"/>
              <a:t>Remain standing if you've built an API that supports HTTP PATCH</a:t>
            </a:r>
          </a:p>
          <a:p>
            <a:endParaRPr lang="en-GB" dirty="0"/>
          </a:p>
          <a:p>
            <a:r>
              <a:rPr lang="en-GB" dirty="0" smtClean="0"/>
              <a:t>Remain standing if you've ever made an API change that's broken a customer system</a:t>
            </a:r>
            <a:endParaRPr lang="en-GB" dirty="0"/>
          </a:p>
        </p:txBody>
      </p:sp>
      <p:sp>
        <p:nvSpPr>
          <p:cNvPr id="4" name="Slide Number Placeholder 3"/>
          <p:cNvSpPr>
            <a:spLocks noGrp="1"/>
          </p:cNvSpPr>
          <p:nvPr>
            <p:ph type="sldNum" sz="quarter" idx="10"/>
          </p:nvPr>
        </p:nvSpPr>
        <p:spPr/>
        <p:txBody>
          <a:bodyPr/>
          <a:lstStyle/>
          <a:p>
            <a:fld id="{7146757A-F1A0-406F-962B-A265D1E5C6F8}" type="slidenum">
              <a:rPr lang="en-GB" smtClean="0"/>
              <a:t>1</a:t>
            </a:fld>
            <a:endParaRPr lang="en-GB"/>
          </a:p>
        </p:txBody>
      </p:sp>
    </p:spTree>
    <p:extLst>
      <p:ext uri="{BB962C8B-B14F-4D97-AF65-F5344CB8AC3E}">
        <p14:creationId xmlns:p14="http://schemas.microsoft.com/office/powerpoint/2010/main" val="1796639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7146757A-F1A0-406F-962B-A265D1E5C6F8}" type="slidenum">
              <a:rPr lang="en-GB" smtClean="0"/>
              <a:t>22</a:t>
            </a:fld>
            <a:endParaRPr lang="en-GB"/>
          </a:p>
        </p:txBody>
      </p:sp>
    </p:spTree>
    <p:extLst>
      <p:ext uri="{BB962C8B-B14F-4D97-AF65-F5344CB8AC3E}">
        <p14:creationId xmlns:p14="http://schemas.microsoft.com/office/powerpoint/2010/main" val="31715718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7146757A-F1A0-406F-962B-A265D1E5C6F8}" type="slidenum">
              <a:rPr lang="en-GB" smtClean="0"/>
              <a:t>27</a:t>
            </a:fld>
            <a:endParaRPr lang="en-GB"/>
          </a:p>
        </p:txBody>
      </p:sp>
    </p:spTree>
    <p:extLst>
      <p:ext uri="{BB962C8B-B14F-4D97-AF65-F5344CB8AC3E}">
        <p14:creationId xmlns:p14="http://schemas.microsoft.com/office/powerpoint/2010/main" val="74560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7146757A-F1A0-406F-962B-A265D1E5C6F8}" type="slidenum">
              <a:rPr lang="en-GB" smtClean="0"/>
              <a:t>50</a:t>
            </a:fld>
            <a:endParaRPr lang="en-GB"/>
          </a:p>
        </p:txBody>
      </p:sp>
    </p:spTree>
    <p:extLst>
      <p:ext uri="{BB962C8B-B14F-4D97-AF65-F5344CB8AC3E}">
        <p14:creationId xmlns:p14="http://schemas.microsoft.com/office/powerpoint/2010/main" val="1381708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7146757A-F1A0-406F-962B-A265D1E5C6F8}" type="slidenum">
              <a:rPr lang="en-GB" smtClean="0"/>
              <a:t>54</a:t>
            </a:fld>
            <a:endParaRPr lang="en-GB"/>
          </a:p>
        </p:txBody>
      </p:sp>
    </p:spTree>
    <p:extLst>
      <p:ext uri="{BB962C8B-B14F-4D97-AF65-F5344CB8AC3E}">
        <p14:creationId xmlns:p14="http://schemas.microsoft.com/office/powerpoint/2010/main" val="14513814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146757A-F1A0-406F-962B-A265D1E5C6F8}" type="slidenum">
              <a:rPr lang="en-GB" smtClean="0"/>
              <a:t>55</a:t>
            </a:fld>
            <a:endParaRPr lang="en-GB"/>
          </a:p>
        </p:txBody>
      </p:sp>
    </p:spTree>
    <p:extLst>
      <p:ext uri="{BB962C8B-B14F-4D97-AF65-F5344CB8AC3E}">
        <p14:creationId xmlns:p14="http://schemas.microsoft.com/office/powerpoint/2010/main" val="30268202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146757A-F1A0-406F-962B-A265D1E5C6F8}" type="slidenum">
              <a:rPr lang="en-GB" smtClean="0"/>
              <a:t>56</a:t>
            </a:fld>
            <a:endParaRPr lang="en-GB"/>
          </a:p>
        </p:txBody>
      </p:sp>
    </p:spTree>
    <p:extLst>
      <p:ext uri="{BB962C8B-B14F-4D97-AF65-F5344CB8AC3E}">
        <p14:creationId xmlns:p14="http://schemas.microsoft.com/office/powerpoint/2010/main" val="40589906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146757A-F1A0-406F-962B-A265D1E5C6F8}" type="slidenum">
              <a:rPr lang="en-GB" smtClean="0"/>
              <a:t>57</a:t>
            </a:fld>
            <a:endParaRPr lang="en-GB"/>
          </a:p>
        </p:txBody>
      </p:sp>
    </p:spTree>
    <p:extLst>
      <p:ext uri="{BB962C8B-B14F-4D97-AF65-F5344CB8AC3E}">
        <p14:creationId xmlns:p14="http://schemas.microsoft.com/office/powerpoint/2010/main" val="1827740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146757A-F1A0-406F-962B-A265D1E5C6F8}" type="slidenum">
              <a:rPr lang="en-GB" smtClean="0"/>
              <a:t>2</a:t>
            </a:fld>
            <a:endParaRPr lang="en-GB"/>
          </a:p>
        </p:txBody>
      </p:sp>
    </p:spTree>
    <p:extLst>
      <p:ext uri="{BB962C8B-B14F-4D97-AF65-F5344CB8AC3E}">
        <p14:creationId xmlns:p14="http://schemas.microsoft.com/office/powerpoint/2010/main" val="30010414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146757A-F1A0-406F-962B-A265D1E5C6F8}" type="slidenum">
              <a:rPr lang="en-GB" smtClean="0"/>
              <a:t>3</a:t>
            </a:fld>
            <a:endParaRPr lang="en-GB"/>
          </a:p>
        </p:txBody>
      </p:sp>
    </p:spTree>
    <p:extLst>
      <p:ext uri="{BB962C8B-B14F-4D97-AF65-F5344CB8AC3E}">
        <p14:creationId xmlns:p14="http://schemas.microsoft.com/office/powerpoint/2010/main" val="2426171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146757A-F1A0-406F-962B-A265D1E5C6F8}" type="slidenum">
              <a:rPr lang="en-GB" smtClean="0"/>
              <a:t>4</a:t>
            </a:fld>
            <a:endParaRPr lang="en-GB"/>
          </a:p>
        </p:txBody>
      </p:sp>
    </p:spTree>
    <p:extLst>
      <p:ext uri="{BB962C8B-B14F-4D97-AF65-F5344CB8AC3E}">
        <p14:creationId xmlns:p14="http://schemas.microsoft.com/office/powerpoint/2010/main" val="1140064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146757A-F1A0-406F-962B-A265D1E5C6F8}" type="slidenum">
              <a:rPr lang="en-GB" smtClean="0"/>
              <a:t>5</a:t>
            </a:fld>
            <a:endParaRPr lang="en-GB"/>
          </a:p>
        </p:txBody>
      </p:sp>
    </p:spTree>
    <p:extLst>
      <p:ext uri="{BB962C8B-B14F-4D97-AF65-F5344CB8AC3E}">
        <p14:creationId xmlns:p14="http://schemas.microsoft.com/office/powerpoint/2010/main" val="3229180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OK, let's kick things off... you're building an API, but the clock is ticking and we're on deadline.</a:t>
            </a:r>
            <a:endParaRPr lang="en-GB" dirty="0"/>
          </a:p>
        </p:txBody>
      </p:sp>
      <p:sp>
        <p:nvSpPr>
          <p:cNvPr id="4" name="Slide Number Placeholder 3"/>
          <p:cNvSpPr>
            <a:spLocks noGrp="1"/>
          </p:cNvSpPr>
          <p:nvPr>
            <p:ph type="sldNum" sz="quarter" idx="10"/>
          </p:nvPr>
        </p:nvSpPr>
        <p:spPr/>
        <p:txBody>
          <a:bodyPr/>
          <a:lstStyle/>
          <a:p>
            <a:fld id="{7146757A-F1A0-406F-962B-A265D1E5C6F8}" type="slidenum">
              <a:rPr lang="en-GB" smtClean="0"/>
              <a:t>6</a:t>
            </a:fld>
            <a:endParaRPr lang="en-GB"/>
          </a:p>
        </p:txBody>
      </p:sp>
    </p:spTree>
    <p:extLst>
      <p:ext uri="{BB962C8B-B14F-4D97-AF65-F5344CB8AC3E}">
        <p14:creationId xmlns:p14="http://schemas.microsoft.com/office/powerpoint/2010/main" val="42474216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146757A-F1A0-406F-962B-A265D1E5C6F8}" type="slidenum">
              <a:rPr lang="en-GB" smtClean="0"/>
              <a:t>7</a:t>
            </a:fld>
            <a:endParaRPr lang="en-GB"/>
          </a:p>
        </p:txBody>
      </p:sp>
    </p:spTree>
    <p:extLst>
      <p:ext uri="{BB962C8B-B14F-4D97-AF65-F5344CB8AC3E}">
        <p14:creationId xmlns:p14="http://schemas.microsoft.com/office/powerpoint/2010/main" val="4184651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146757A-F1A0-406F-962B-A265D1E5C6F8}" type="slidenum">
              <a:rPr lang="en-GB" smtClean="0"/>
              <a:t>9</a:t>
            </a:fld>
            <a:endParaRPr lang="en-GB"/>
          </a:p>
        </p:txBody>
      </p:sp>
    </p:spTree>
    <p:extLst>
      <p:ext uri="{BB962C8B-B14F-4D97-AF65-F5344CB8AC3E}">
        <p14:creationId xmlns:p14="http://schemas.microsoft.com/office/powerpoint/2010/main" val="54783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7146757A-F1A0-406F-962B-A265D1E5C6F8}" type="slidenum">
              <a:rPr lang="en-GB" smtClean="0"/>
              <a:t>10</a:t>
            </a:fld>
            <a:endParaRPr lang="en-GB"/>
          </a:p>
        </p:txBody>
      </p:sp>
    </p:spTree>
    <p:extLst>
      <p:ext uri="{BB962C8B-B14F-4D97-AF65-F5344CB8AC3E}">
        <p14:creationId xmlns:p14="http://schemas.microsoft.com/office/powerpoint/2010/main" val="588537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CCD694E-0C4E-4ED2-A7F7-B9CC1F333563}" type="datetimeFigureOut">
              <a:rPr lang="en-GB" smtClean="0"/>
              <a:t>19/06/2015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8C5F337-BF9E-4648-BD4E-404B1F3506A6}" type="slidenum">
              <a:rPr lang="en-GB" smtClean="0"/>
              <a:t>‹#›</a:t>
            </a:fld>
            <a:endParaRPr lang="en-GB"/>
          </a:p>
        </p:txBody>
      </p:sp>
    </p:spTree>
    <p:extLst>
      <p:ext uri="{BB962C8B-B14F-4D97-AF65-F5344CB8AC3E}">
        <p14:creationId xmlns:p14="http://schemas.microsoft.com/office/powerpoint/2010/main" val="315603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CD694E-0C4E-4ED2-A7F7-B9CC1F333563}" type="datetimeFigureOut">
              <a:rPr lang="en-GB" smtClean="0"/>
              <a:t>19/06/2015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8C5F337-BF9E-4648-BD4E-404B1F3506A6}" type="slidenum">
              <a:rPr lang="en-GB" smtClean="0"/>
              <a:t>‹#›</a:t>
            </a:fld>
            <a:endParaRPr lang="en-GB"/>
          </a:p>
        </p:txBody>
      </p:sp>
    </p:spTree>
    <p:extLst>
      <p:ext uri="{BB962C8B-B14F-4D97-AF65-F5344CB8AC3E}">
        <p14:creationId xmlns:p14="http://schemas.microsoft.com/office/powerpoint/2010/main" val="1002912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CD694E-0C4E-4ED2-A7F7-B9CC1F333563}" type="datetimeFigureOut">
              <a:rPr lang="en-GB" smtClean="0"/>
              <a:t>19/06/2015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8C5F337-BF9E-4648-BD4E-404B1F3506A6}" type="slidenum">
              <a:rPr lang="en-GB" smtClean="0"/>
              <a:t>‹#›</a:t>
            </a:fld>
            <a:endParaRPr lang="en-GB"/>
          </a:p>
        </p:txBody>
      </p:sp>
    </p:spTree>
    <p:extLst>
      <p:ext uri="{BB962C8B-B14F-4D97-AF65-F5344CB8AC3E}">
        <p14:creationId xmlns:p14="http://schemas.microsoft.com/office/powerpoint/2010/main" val="2071867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CD694E-0C4E-4ED2-A7F7-B9CC1F333563}" type="datetimeFigureOut">
              <a:rPr lang="en-GB" smtClean="0"/>
              <a:t>19/06/2015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8C5F337-BF9E-4648-BD4E-404B1F3506A6}" type="slidenum">
              <a:rPr lang="en-GB" smtClean="0"/>
              <a:t>‹#›</a:t>
            </a:fld>
            <a:endParaRPr lang="en-GB"/>
          </a:p>
        </p:txBody>
      </p:sp>
    </p:spTree>
    <p:extLst>
      <p:ext uri="{BB962C8B-B14F-4D97-AF65-F5344CB8AC3E}">
        <p14:creationId xmlns:p14="http://schemas.microsoft.com/office/powerpoint/2010/main" val="35891542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CCD694E-0C4E-4ED2-A7F7-B9CC1F333563}" type="datetimeFigureOut">
              <a:rPr lang="en-GB" smtClean="0"/>
              <a:t>19/06/2015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8C5F337-BF9E-4648-BD4E-404B1F3506A6}" type="slidenum">
              <a:rPr lang="en-GB" smtClean="0"/>
              <a:t>‹#›</a:t>
            </a:fld>
            <a:endParaRPr lang="en-GB"/>
          </a:p>
        </p:txBody>
      </p:sp>
    </p:spTree>
    <p:extLst>
      <p:ext uri="{BB962C8B-B14F-4D97-AF65-F5344CB8AC3E}">
        <p14:creationId xmlns:p14="http://schemas.microsoft.com/office/powerpoint/2010/main" val="1212798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CCD694E-0C4E-4ED2-A7F7-B9CC1F333563}" type="datetimeFigureOut">
              <a:rPr lang="en-GB" smtClean="0"/>
              <a:t>19/06/2015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8C5F337-BF9E-4648-BD4E-404B1F3506A6}" type="slidenum">
              <a:rPr lang="en-GB" smtClean="0"/>
              <a:t>‹#›</a:t>
            </a:fld>
            <a:endParaRPr lang="en-GB"/>
          </a:p>
        </p:txBody>
      </p:sp>
    </p:spTree>
    <p:extLst>
      <p:ext uri="{BB962C8B-B14F-4D97-AF65-F5344CB8AC3E}">
        <p14:creationId xmlns:p14="http://schemas.microsoft.com/office/powerpoint/2010/main" val="2403226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CCD694E-0C4E-4ED2-A7F7-B9CC1F333563}" type="datetimeFigureOut">
              <a:rPr lang="en-GB" smtClean="0"/>
              <a:t>19/06/2015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8C5F337-BF9E-4648-BD4E-404B1F3506A6}" type="slidenum">
              <a:rPr lang="en-GB" smtClean="0"/>
              <a:t>‹#›</a:t>
            </a:fld>
            <a:endParaRPr lang="en-GB"/>
          </a:p>
        </p:txBody>
      </p:sp>
    </p:spTree>
    <p:extLst>
      <p:ext uri="{BB962C8B-B14F-4D97-AF65-F5344CB8AC3E}">
        <p14:creationId xmlns:p14="http://schemas.microsoft.com/office/powerpoint/2010/main" val="3555571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CCD694E-0C4E-4ED2-A7F7-B9CC1F333563}" type="datetimeFigureOut">
              <a:rPr lang="en-GB" smtClean="0"/>
              <a:t>19/06/2015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8C5F337-BF9E-4648-BD4E-404B1F3506A6}" type="slidenum">
              <a:rPr lang="en-GB" smtClean="0"/>
              <a:t>‹#›</a:t>
            </a:fld>
            <a:endParaRPr lang="en-GB"/>
          </a:p>
        </p:txBody>
      </p:sp>
    </p:spTree>
    <p:extLst>
      <p:ext uri="{BB962C8B-B14F-4D97-AF65-F5344CB8AC3E}">
        <p14:creationId xmlns:p14="http://schemas.microsoft.com/office/powerpoint/2010/main" val="3478139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CD694E-0C4E-4ED2-A7F7-B9CC1F333563}" type="datetimeFigureOut">
              <a:rPr lang="en-GB" smtClean="0"/>
              <a:t>19/06/2015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8C5F337-BF9E-4648-BD4E-404B1F3506A6}" type="slidenum">
              <a:rPr lang="en-GB" smtClean="0"/>
              <a:t>‹#›</a:t>
            </a:fld>
            <a:endParaRPr lang="en-GB"/>
          </a:p>
        </p:txBody>
      </p:sp>
    </p:spTree>
    <p:extLst>
      <p:ext uri="{BB962C8B-B14F-4D97-AF65-F5344CB8AC3E}">
        <p14:creationId xmlns:p14="http://schemas.microsoft.com/office/powerpoint/2010/main" val="149720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CCD694E-0C4E-4ED2-A7F7-B9CC1F333563}" type="datetimeFigureOut">
              <a:rPr lang="en-GB" smtClean="0"/>
              <a:t>19/06/2015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8C5F337-BF9E-4648-BD4E-404B1F3506A6}" type="slidenum">
              <a:rPr lang="en-GB" smtClean="0"/>
              <a:t>‹#›</a:t>
            </a:fld>
            <a:endParaRPr lang="en-GB"/>
          </a:p>
        </p:txBody>
      </p:sp>
    </p:spTree>
    <p:extLst>
      <p:ext uri="{BB962C8B-B14F-4D97-AF65-F5344CB8AC3E}">
        <p14:creationId xmlns:p14="http://schemas.microsoft.com/office/powerpoint/2010/main" val="11106388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CCD694E-0C4E-4ED2-A7F7-B9CC1F333563}" type="datetimeFigureOut">
              <a:rPr lang="en-GB" smtClean="0"/>
              <a:t>19/06/2015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8C5F337-BF9E-4648-BD4E-404B1F3506A6}" type="slidenum">
              <a:rPr lang="en-GB" smtClean="0"/>
              <a:t>‹#›</a:t>
            </a:fld>
            <a:endParaRPr lang="en-GB"/>
          </a:p>
        </p:txBody>
      </p:sp>
    </p:spTree>
    <p:extLst>
      <p:ext uri="{BB962C8B-B14F-4D97-AF65-F5344CB8AC3E}">
        <p14:creationId xmlns:p14="http://schemas.microsoft.com/office/powerpoint/2010/main" val="42808202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CD694E-0C4E-4ED2-A7F7-B9CC1F333563}" type="datetimeFigureOut">
              <a:rPr lang="en-GB" smtClean="0"/>
              <a:t>19/06/2015</a:t>
            </a:fld>
            <a:endParaRPr lang="en-GB"/>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C5F337-BF9E-4648-BD4E-404B1F3506A6}" type="slidenum">
              <a:rPr lang="en-GB" smtClean="0"/>
              <a:t>‹#›</a:t>
            </a:fld>
            <a:endParaRPr lang="en-GB"/>
          </a:p>
        </p:txBody>
      </p:sp>
    </p:spTree>
    <p:extLst>
      <p:ext uri="{BB962C8B-B14F-4D97-AF65-F5344CB8AC3E}">
        <p14:creationId xmlns:p14="http://schemas.microsoft.com/office/powerpoint/2010/main" val="2619429508"/>
      </p:ext>
    </p:extLst>
  </p:cSld>
  <p:clrMap bg1="dk1" tx1="lt1" bg2="dk2" tx2="lt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GB" sz="8000" b="1" dirty="0" smtClean="0"/>
              <a:t>The Rest of </a:t>
            </a:r>
            <a:r>
              <a:rPr lang="en-GB" sz="8000" b="1" dirty="0" err="1" smtClean="0"/>
              <a:t>ReST</a:t>
            </a:r>
            <a:endParaRPr lang="en-GB" sz="8000" b="1" dirty="0"/>
          </a:p>
        </p:txBody>
      </p:sp>
      <p:sp>
        <p:nvSpPr>
          <p:cNvPr id="3" name="Subtitle 2"/>
          <p:cNvSpPr>
            <a:spLocks noGrp="1"/>
          </p:cNvSpPr>
          <p:nvPr>
            <p:ph type="subTitle" idx="1"/>
          </p:nvPr>
        </p:nvSpPr>
        <p:spPr/>
        <p:txBody>
          <a:bodyPr/>
          <a:lstStyle/>
          <a:p>
            <a:r>
              <a:rPr lang="en-GB" dirty="0" smtClean="0"/>
              <a:t>@</a:t>
            </a:r>
            <a:r>
              <a:rPr lang="en-GB" dirty="0" err="1" smtClean="0"/>
              <a:t>dylanbeattie</a:t>
            </a:r>
            <a:endParaRPr lang="en-GB" dirty="0"/>
          </a:p>
        </p:txBody>
      </p:sp>
    </p:spTree>
    <p:extLst>
      <p:ext uri="{BB962C8B-B14F-4D97-AF65-F5344CB8AC3E}">
        <p14:creationId xmlns:p14="http://schemas.microsoft.com/office/powerpoint/2010/main" val="19200837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28650" y="548680"/>
            <a:ext cx="7886700" cy="6120680"/>
          </a:xfrm>
        </p:spPr>
        <p:txBody>
          <a:bodyPr>
            <a:noAutofit/>
          </a:bodyPr>
          <a:lstStyle/>
          <a:p>
            <a:pPr marL="0" indent="0">
              <a:buNone/>
            </a:pP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POST /profiles HTTP/1.1</a:t>
            </a:r>
          </a:p>
          <a:p>
            <a:pPr marL="0" indent="0">
              <a:buNone/>
            </a:pP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a:t>
            </a:r>
            <a:endParaRPr lang="en-GB" sz="2400" b="1" dirty="0">
              <a:solidFill>
                <a:schemeClr val="accent4">
                  <a:lumMod val="60000"/>
                  <a:lumOff val="40000"/>
                </a:schemeClr>
              </a:solidFill>
              <a:latin typeface="Consolas" panose="020B0609020204030204" pitchFamily="49" charset="0"/>
              <a:cs typeface="Consolas" panose="020B0609020204030204" pitchFamily="49" charset="0"/>
            </a:endParaRPr>
          </a:p>
          <a:p>
            <a:pPr marL="0" indent="0">
              <a:buNone/>
            </a:pPr>
            <a:r>
              <a:rPr lang="en-GB" sz="2400" b="1" dirty="0">
                <a:solidFill>
                  <a:schemeClr val="accent4">
                    <a:lumMod val="60000"/>
                    <a:lumOff val="40000"/>
                  </a:schemeClr>
                </a:solidFill>
                <a:latin typeface="Consolas" panose="020B0609020204030204" pitchFamily="49" charset="0"/>
                <a:cs typeface="Consolas" panose="020B0609020204030204" pitchFamily="49" charset="0"/>
              </a:rPr>
              <a:t>	"name": </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"Mark </a:t>
            </a:r>
            <a:r>
              <a:rPr lang="en-GB" sz="2400" b="1" dirty="0" err="1" smtClean="0">
                <a:solidFill>
                  <a:schemeClr val="accent4">
                    <a:lumMod val="60000"/>
                    <a:lumOff val="40000"/>
                  </a:schemeClr>
                </a:solidFill>
                <a:latin typeface="Consolas" panose="020B0609020204030204" pitchFamily="49" charset="0"/>
                <a:cs typeface="Consolas" panose="020B0609020204030204" pitchFamily="49" charset="0"/>
              </a:rPr>
              <a:t>Rendle</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a:t>
            </a:r>
            <a:endParaRPr lang="en-GB" sz="2400" b="1" dirty="0">
              <a:solidFill>
                <a:schemeClr val="accent4">
                  <a:lumMod val="60000"/>
                  <a:lumOff val="40000"/>
                </a:schemeClr>
              </a:solidFill>
              <a:latin typeface="Consolas" panose="020B0609020204030204" pitchFamily="49" charset="0"/>
              <a:cs typeface="Consolas" panose="020B0609020204030204" pitchFamily="49" charset="0"/>
            </a:endParaRPr>
          </a:p>
          <a:p>
            <a:pPr marL="0" indent="0">
              <a:buNone/>
            </a:pPr>
            <a:r>
              <a:rPr lang="en-GB" sz="2400" b="1" dirty="0">
                <a:solidFill>
                  <a:schemeClr val="accent4">
                    <a:lumMod val="60000"/>
                    <a:lumOff val="40000"/>
                  </a:schemeClr>
                </a:solidFill>
                <a:latin typeface="Consolas" panose="020B0609020204030204" pitchFamily="49" charset="0"/>
                <a:cs typeface="Consolas" panose="020B0609020204030204" pitchFamily="49" charset="0"/>
              </a:rPr>
              <a:t>   	</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a:t>
            </a:r>
            <a:r>
              <a:rPr lang="en-GB" sz="2400" b="1" dirty="0">
                <a:solidFill>
                  <a:schemeClr val="accent4">
                    <a:lumMod val="60000"/>
                    <a:lumOff val="40000"/>
                  </a:schemeClr>
                </a:solidFill>
                <a:latin typeface="Consolas" panose="020B0609020204030204" pitchFamily="49" charset="0"/>
                <a:cs typeface="Consolas" panose="020B0609020204030204" pitchFamily="49" charset="0"/>
              </a:rPr>
              <a:t>twitter": </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a:t>
            </a:r>
            <a:r>
              <a:rPr lang="en-GB" sz="2400" b="1" dirty="0" err="1" smtClean="0">
                <a:solidFill>
                  <a:schemeClr val="accent4">
                    <a:lumMod val="60000"/>
                    <a:lumOff val="40000"/>
                  </a:schemeClr>
                </a:solidFill>
                <a:latin typeface="Consolas" panose="020B0609020204030204" pitchFamily="49" charset="0"/>
                <a:cs typeface="Consolas" panose="020B0609020204030204" pitchFamily="49" charset="0"/>
              </a:rPr>
              <a:t>markrendle</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a:t>
            </a:r>
            <a:endParaRPr lang="en-GB" sz="2400" b="1" dirty="0">
              <a:solidFill>
                <a:schemeClr val="accent4">
                  <a:lumMod val="60000"/>
                  <a:lumOff val="40000"/>
                </a:schemeClr>
              </a:solidFill>
              <a:latin typeface="Consolas" panose="020B0609020204030204" pitchFamily="49" charset="0"/>
              <a:cs typeface="Consolas" panose="020B0609020204030204" pitchFamily="49" charset="0"/>
            </a:endParaRPr>
          </a:p>
          <a:p>
            <a:pPr marL="0" indent="0">
              <a:buNone/>
            </a:pP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a:t>
            </a:r>
            <a:endParaRPr lang="en-GB" sz="2400" b="1" dirty="0">
              <a:solidFill>
                <a:schemeClr val="accent4">
                  <a:lumMod val="60000"/>
                  <a:lumOff val="40000"/>
                </a:schemeClr>
              </a:solidFill>
              <a:latin typeface="Consolas" panose="020B0609020204030204" pitchFamily="49" charset="0"/>
              <a:cs typeface="Consolas" panose="020B0609020204030204" pitchFamily="49" charset="0"/>
            </a:endParaRPr>
          </a:p>
          <a:p>
            <a:pPr marL="0" indent="0">
              <a:buNone/>
            </a:pPr>
            <a:endParaRPr lang="en-GB" sz="2400" b="1" dirty="0" smtClean="0">
              <a:latin typeface="Consolas" panose="020B0609020204030204" pitchFamily="49" charset="0"/>
              <a:cs typeface="Consolas" panose="020B0609020204030204" pitchFamily="49" charset="0"/>
            </a:endParaRPr>
          </a:p>
          <a:p>
            <a:pPr marL="0" indent="0">
              <a:buNone/>
            </a:pPr>
            <a:r>
              <a:rPr lang="en-GB" sz="2400" b="1" dirty="0" smtClean="0">
                <a:latin typeface="Consolas" panose="020B0609020204030204" pitchFamily="49" charset="0"/>
                <a:cs typeface="Consolas" panose="020B0609020204030204" pitchFamily="49" charset="0"/>
              </a:rPr>
              <a:t>201 Created</a:t>
            </a:r>
          </a:p>
          <a:p>
            <a:pPr marL="0" indent="0">
              <a:buNone/>
            </a:pPr>
            <a:r>
              <a:rPr lang="en-GB" sz="2400" b="1" dirty="0" smtClean="0">
                <a:latin typeface="Consolas" panose="020B0609020204030204" pitchFamily="49" charset="0"/>
                <a:cs typeface="Consolas" panose="020B0609020204030204" pitchFamily="49" charset="0"/>
              </a:rPr>
              <a:t>Location:	http://api.friendc.no/profiles/2</a:t>
            </a:r>
          </a:p>
          <a:p>
            <a:pPr marL="0" indent="0">
              <a:buNone/>
            </a:pPr>
            <a:r>
              <a:rPr lang="en-GB" sz="2400" b="1" dirty="0">
                <a:latin typeface="Consolas" panose="020B0609020204030204" pitchFamily="49" charset="0"/>
                <a:cs typeface="Consolas" panose="020B0609020204030204" pitchFamily="49" charset="0"/>
              </a:rPr>
              <a:t>{</a:t>
            </a:r>
          </a:p>
          <a:p>
            <a:pPr marL="0" indent="0">
              <a:buNone/>
            </a:pPr>
            <a:r>
              <a:rPr lang="en-GB" sz="2400" b="1" dirty="0">
                <a:latin typeface="Consolas" panose="020B0609020204030204" pitchFamily="49" charset="0"/>
                <a:cs typeface="Consolas" panose="020B0609020204030204" pitchFamily="49" charset="0"/>
              </a:rPr>
              <a:t>	</a:t>
            </a:r>
            <a:r>
              <a:rPr lang="en-GB" sz="2400" b="1" dirty="0" smtClean="0">
                <a:latin typeface="Consolas" panose="020B0609020204030204" pitchFamily="49" charset="0"/>
                <a:cs typeface="Consolas" panose="020B0609020204030204" pitchFamily="49" charset="0"/>
              </a:rPr>
              <a:t>"</a:t>
            </a:r>
            <a:r>
              <a:rPr lang="en-GB" sz="2400" b="1" dirty="0">
                <a:latin typeface="Consolas" panose="020B0609020204030204" pitchFamily="49" charset="0"/>
                <a:cs typeface="Consolas" panose="020B0609020204030204" pitchFamily="49" charset="0"/>
              </a:rPr>
              <a:t>id": </a:t>
            </a:r>
            <a:r>
              <a:rPr lang="en-GB" sz="2400" b="1" dirty="0" smtClean="0">
                <a:latin typeface="Consolas" panose="020B0609020204030204" pitchFamily="49" charset="0"/>
                <a:cs typeface="Consolas" panose="020B0609020204030204" pitchFamily="49" charset="0"/>
              </a:rPr>
              <a:t>2,</a:t>
            </a:r>
            <a:endParaRPr lang="en-GB" sz="2400" b="1" dirty="0">
              <a:latin typeface="Consolas" panose="020B0609020204030204" pitchFamily="49" charset="0"/>
              <a:cs typeface="Consolas" panose="020B0609020204030204" pitchFamily="49" charset="0"/>
            </a:endParaRPr>
          </a:p>
          <a:p>
            <a:pPr marL="0" indent="0">
              <a:buNone/>
            </a:pPr>
            <a:r>
              <a:rPr lang="en-GB" sz="2400" b="1" dirty="0">
                <a:latin typeface="Consolas" panose="020B0609020204030204" pitchFamily="49" charset="0"/>
                <a:cs typeface="Consolas" panose="020B0609020204030204" pitchFamily="49" charset="0"/>
              </a:rPr>
              <a:t>    	</a:t>
            </a:r>
            <a:r>
              <a:rPr lang="en-GB" sz="2400" b="1" dirty="0" smtClean="0">
                <a:latin typeface="Consolas" panose="020B0609020204030204" pitchFamily="49" charset="0"/>
                <a:cs typeface="Consolas" panose="020B0609020204030204" pitchFamily="49" charset="0"/>
              </a:rPr>
              <a:t>"</a:t>
            </a:r>
            <a:r>
              <a:rPr lang="en-GB" sz="2400" b="1" dirty="0">
                <a:latin typeface="Consolas" panose="020B0609020204030204" pitchFamily="49" charset="0"/>
                <a:cs typeface="Consolas" panose="020B0609020204030204" pitchFamily="49" charset="0"/>
              </a:rPr>
              <a:t>name": </a:t>
            </a:r>
            <a:r>
              <a:rPr lang="en-GB" sz="2400" b="1" dirty="0" smtClean="0">
                <a:latin typeface="Consolas" panose="020B0609020204030204" pitchFamily="49" charset="0"/>
                <a:cs typeface="Consolas" panose="020B0609020204030204" pitchFamily="49" charset="0"/>
              </a:rPr>
              <a:t>"Mark </a:t>
            </a:r>
            <a:r>
              <a:rPr lang="en-GB" sz="2400" b="1" dirty="0" err="1" smtClean="0">
                <a:latin typeface="Consolas" panose="020B0609020204030204" pitchFamily="49" charset="0"/>
                <a:cs typeface="Consolas" panose="020B0609020204030204" pitchFamily="49" charset="0"/>
              </a:rPr>
              <a:t>Rendle</a:t>
            </a:r>
            <a:r>
              <a:rPr lang="en-GB" sz="2400" b="1" dirty="0" smtClean="0">
                <a:latin typeface="Consolas" panose="020B0609020204030204" pitchFamily="49" charset="0"/>
                <a:cs typeface="Consolas" panose="020B0609020204030204" pitchFamily="49" charset="0"/>
              </a:rPr>
              <a:t>",</a:t>
            </a:r>
            <a:endParaRPr lang="en-GB" sz="2400" b="1" dirty="0">
              <a:latin typeface="Consolas" panose="020B0609020204030204" pitchFamily="49" charset="0"/>
              <a:cs typeface="Consolas" panose="020B0609020204030204" pitchFamily="49" charset="0"/>
            </a:endParaRPr>
          </a:p>
          <a:p>
            <a:pPr marL="0" indent="0">
              <a:buNone/>
            </a:pPr>
            <a:r>
              <a:rPr lang="en-GB" sz="2400" b="1" dirty="0">
                <a:latin typeface="Consolas" panose="020B0609020204030204" pitchFamily="49" charset="0"/>
                <a:cs typeface="Consolas" panose="020B0609020204030204" pitchFamily="49" charset="0"/>
              </a:rPr>
              <a:t>	"twitter": </a:t>
            </a:r>
            <a:r>
              <a:rPr lang="en-GB" sz="2400" b="1" dirty="0" smtClean="0">
                <a:latin typeface="Consolas" panose="020B0609020204030204" pitchFamily="49" charset="0"/>
                <a:cs typeface="Consolas" panose="020B0609020204030204" pitchFamily="49" charset="0"/>
              </a:rPr>
              <a:t>"@</a:t>
            </a:r>
            <a:r>
              <a:rPr lang="en-GB" sz="2400" b="1" dirty="0" err="1" smtClean="0">
                <a:latin typeface="Consolas" panose="020B0609020204030204" pitchFamily="49" charset="0"/>
                <a:cs typeface="Consolas" panose="020B0609020204030204" pitchFamily="49" charset="0"/>
              </a:rPr>
              <a:t>markrendle</a:t>
            </a:r>
            <a:r>
              <a:rPr lang="en-GB" sz="2400" b="1" dirty="0" smtClean="0">
                <a:latin typeface="Consolas" panose="020B0609020204030204" pitchFamily="49" charset="0"/>
                <a:cs typeface="Consolas" panose="020B0609020204030204" pitchFamily="49" charset="0"/>
              </a:rPr>
              <a:t>"</a:t>
            </a:r>
            <a:endParaRPr lang="en-GB" sz="2400" b="1" dirty="0">
              <a:latin typeface="Consolas" panose="020B0609020204030204" pitchFamily="49" charset="0"/>
              <a:cs typeface="Consolas" panose="020B0609020204030204" pitchFamily="49" charset="0"/>
            </a:endParaRPr>
          </a:p>
          <a:p>
            <a:pPr marL="0" indent="0">
              <a:buNone/>
            </a:pPr>
            <a:r>
              <a:rPr lang="en-GB" sz="2400" b="1" dirty="0" smtClean="0">
                <a:latin typeface="Consolas" panose="020B0609020204030204" pitchFamily="49" charset="0"/>
                <a:cs typeface="Consolas" panose="020B0609020204030204" pitchFamily="49" charset="0"/>
              </a:rPr>
              <a:t>}</a:t>
            </a:r>
            <a:endParaRPr lang="en-GB" sz="2400" b="1" dirty="0">
              <a:latin typeface="Consolas" panose="020B0609020204030204" pitchFamily="49" charset="0"/>
              <a:cs typeface="Consolas" panose="020B0609020204030204" pitchFamily="49" charset="0"/>
            </a:endParaRPr>
          </a:p>
          <a:p>
            <a:pPr marL="0" indent="0">
              <a:buNone/>
            </a:pPr>
            <a:endParaRPr lang="en-GB" sz="2400" b="1" dirty="0" smtClean="0">
              <a:latin typeface="Consolas" panose="020B0609020204030204" pitchFamily="49" charset="0"/>
              <a:cs typeface="Consolas" panose="020B0609020204030204" pitchFamily="49" charset="0"/>
            </a:endParaRPr>
          </a:p>
          <a:p>
            <a:pPr marL="0" indent="0">
              <a:buNone/>
            </a:pPr>
            <a:endParaRPr lang="en-GB" sz="24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9541595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28650" y="548680"/>
            <a:ext cx="7886700" cy="6120680"/>
          </a:xfrm>
        </p:spPr>
        <p:txBody>
          <a:bodyPr>
            <a:noAutofit/>
          </a:bodyPr>
          <a:lstStyle/>
          <a:p>
            <a:pPr marL="0" indent="0">
              <a:buNone/>
            </a:pP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GET /profiles HTTP/1.1</a:t>
            </a:r>
            <a:endParaRPr lang="en-GB" sz="2400" b="1" dirty="0" smtClean="0">
              <a:latin typeface="Consolas" panose="020B0609020204030204" pitchFamily="49" charset="0"/>
              <a:cs typeface="Consolas" panose="020B0609020204030204" pitchFamily="49" charset="0"/>
            </a:endParaRPr>
          </a:p>
          <a:p>
            <a:pPr marL="0" indent="0">
              <a:buNone/>
            </a:pPr>
            <a:r>
              <a:rPr lang="en-GB" sz="2400" b="1" dirty="0" smtClean="0">
                <a:latin typeface="Consolas" panose="020B0609020204030204" pitchFamily="49" charset="0"/>
                <a:cs typeface="Consolas" panose="020B0609020204030204" pitchFamily="49" charset="0"/>
              </a:rPr>
              <a:t>200 OK</a:t>
            </a:r>
          </a:p>
          <a:p>
            <a:pPr marL="0" indent="0">
              <a:buNone/>
            </a:pPr>
            <a:r>
              <a:rPr lang="en-GB" sz="2400" b="1" dirty="0" smtClean="0">
                <a:latin typeface="Consolas" panose="020B0609020204030204" pitchFamily="49" charset="0"/>
                <a:cs typeface="Consolas" panose="020B0609020204030204" pitchFamily="49" charset="0"/>
              </a:rPr>
              <a:t>Location:	http://api.friendc.no/profiles/2</a:t>
            </a:r>
          </a:p>
          <a:p>
            <a:pPr marL="0" indent="0">
              <a:buNone/>
            </a:pPr>
            <a:r>
              <a:rPr lang="en-GB" sz="2400" b="1" dirty="0" smtClean="0">
                <a:latin typeface="Consolas" panose="020B0609020204030204" pitchFamily="49" charset="0"/>
                <a:cs typeface="Consolas" panose="020B0609020204030204" pitchFamily="49" charset="0"/>
              </a:rPr>
              <a:t>[	</a:t>
            </a:r>
          </a:p>
          <a:p>
            <a:pPr marL="0" indent="0">
              <a:buNone/>
            </a:pPr>
            <a:r>
              <a:rPr lang="en-GB" sz="2400" b="1" dirty="0">
                <a:latin typeface="Consolas" panose="020B0609020204030204" pitchFamily="49" charset="0"/>
                <a:cs typeface="Consolas" panose="020B0609020204030204" pitchFamily="49" charset="0"/>
              </a:rPr>
              <a:t>	</a:t>
            </a:r>
            <a:r>
              <a:rPr lang="en-GB" sz="1400" b="1" dirty="0">
                <a:latin typeface="Consolas" panose="020B0609020204030204" pitchFamily="49" charset="0"/>
                <a:cs typeface="Consolas" panose="020B0609020204030204" pitchFamily="49" charset="0"/>
              </a:rPr>
              <a:t>{ "id": 1, "name": "Dylan Beattie", "twitter": "@</a:t>
            </a:r>
            <a:r>
              <a:rPr lang="en-GB" sz="1400" b="1" dirty="0" err="1">
                <a:latin typeface="Consolas" panose="020B0609020204030204" pitchFamily="49" charset="0"/>
                <a:cs typeface="Consolas" panose="020B0609020204030204" pitchFamily="49" charset="0"/>
              </a:rPr>
              <a:t>dylanbeattie</a:t>
            </a:r>
            <a:r>
              <a:rPr lang="en-GB" sz="1400" b="1" dirty="0">
                <a:latin typeface="Consolas" panose="020B0609020204030204" pitchFamily="49" charset="0"/>
                <a:cs typeface="Consolas" panose="020B0609020204030204" pitchFamily="49" charset="0"/>
              </a:rPr>
              <a:t>" }</a:t>
            </a:r>
          </a:p>
          <a:p>
            <a:pPr marL="0" indent="0">
              <a:buNone/>
            </a:pPr>
            <a:r>
              <a:rPr lang="en-GB" sz="1400" b="1" dirty="0">
                <a:latin typeface="Consolas" panose="020B0609020204030204" pitchFamily="49" charset="0"/>
                <a:cs typeface="Consolas" panose="020B0609020204030204" pitchFamily="49" charset="0"/>
              </a:rPr>
              <a:t>	{ "id": 2, "name": "Mark </a:t>
            </a:r>
            <a:r>
              <a:rPr lang="en-GB" sz="1400" b="1" dirty="0" err="1">
                <a:latin typeface="Consolas" panose="020B0609020204030204" pitchFamily="49" charset="0"/>
                <a:cs typeface="Consolas" panose="020B0609020204030204" pitchFamily="49" charset="0"/>
              </a:rPr>
              <a:t>Rendle</a:t>
            </a:r>
            <a:r>
              <a:rPr lang="en-GB" sz="1400" b="1" dirty="0">
                <a:latin typeface="Consolas" panose="020B0609020204030204" pitchFamily="49" charset="0"/>
                <a:cs typeface="Consolas" panose="020B0609020204030204" pitchFamily="49" charset="0"/>
              </a:rPr>
              <a:t>", "twitter": "@</a:t>
            </a:r>
            <a:r>
              <a:rPr lang="en-GB" sz="1400" b="1" dirty="0" err="1">
                <a:latin typeface="Consolas" panose="020B0609020204030204" pitchFamily="49" charset="0"/>
                <a:cs typeface="Consolas" panose="020B0609020204030204" pitchFamily="49" charset="0"/>
              </a:rPr>
              <a:t>markrendle</a:t>
            </a:r>
            <a:r>
              <a:rPr lang="en-GB" sz="1400" b="1" dirty="0">
                <a:latin typeface="Consolas" panose="020B0609020204030204" pitchFamily="49" charset="0"/>
                <a:cs typeface="Consolas" panose="020B0609020204030204" pitchFamily="49" charset="0"/>
              </a:rPr>
              <a:t>" },</a:t>
            </a:r>
          </a:p>
          <a:p>
            <a:pPr marL="0" indent="0">
              <a:buNone/>
            </a:pPr>
            <a:r>
              <a:rPr lang="en-GB" sz="1400" b="1" dirty="0">
                <a:latin typeface="Consolas" panose="020B0609020204030204" pitchFamily="49" charset="0"/>
                <a:cs typeface="Consolas" panose="020B0609020204030204" pitchFamily="49" charset="0"/>
              </a:rPr>
              <a:t>	{ "id": 3, "name": "Ian Cooper", "twitter": "@</a:t>
            </a:r>
            <a:r>
              <a:rPr lang="en-GB" sz="1400" b="1" dirty="0" err="1">
                <a:latin typeface="Consolas" panose="020B0609020204030204" pitchFamily="49" charset="0"/>
                <a:cs typeface="Consolas" panose="020B0609020204030204" pitchFamily="49" charset="0"/>
              </a:rPr>
              <a:t>icooper</a:t>
            </a:r>
            <a:r>
              <a:rPr lang="en-GB" sz="1400" b="1" dirty="0">
                <a:latin typeface="Consolas" panose="020B0609020204030204" pitchFamily="49" charset="0"/>
                <a:cs typeface="Consolas" panose="020B0609020204030204" pitchFamily="49" charset="0"/>
              </a:rPr>
              <a:t>" },</a:t>
            </a:r>
          </a:p>
          <a:p>
            <a:pPr marL="0" indent="0">
              <a:buNone/>
            </a:pPr>
            <a:r>
              <a:rPr lang="en-GB" sz="1400" b="1" dirty="0">
                <a:latin typeface="Consolas" panose="020B0609020204030204" pitchFamily="49" charset="0"/>
                <a:cs typeface="Consolas" panose="020B0609020204030204" pitchFamily="49" charset="0"/>
              </a:rPr>
              <a:t>	</a:t>
            </a:r>
            <a:r>
              <a:rPr lang="en-GB" sz="1400" b="1" dirty="0" smtClean="0">
                <a:latin typeface="Consolas" panose="020B0609020204030204" pitchFamily="49" charset="0"/>
                <a:cs typeface="Consolas" panose="020B0609020204030204" pitchFamily="49" charset="0"/>
              </a:rPr>
              <a:t>.</a:t>
            </a:r>
          </a:p>
          <a:p>
            <a:pPr marL="0" indent="0">
              <a:buNone/>
            </a:pPr>
            <a:r>
              <a:rPr lang="en-GB" sz="1400" b="1" dirty="0" smtClean="0">
                <a:latin typeface="Consolas" panose="020B0609020204030204" pitchFamily="49" charset="0"/>
                <a:cs typeface="Consolas" panose="020B0609020204030204" pitchFamily="49" charset="0"/>
              </a:rPr>
              <a:t>	.</a:t>
            </a:r>
          </a:p>
          <a:p>
            <a:pPr marL="0" indent="0">
              <a:buNone/>
            </a:pPr>
            <a:r>
              <a:rPr lang="en-GB" sz="1400" b="1" dirty="0">
                <a:latin typeface="Consolas" panose="020B0609020204030204" pitchFamily="49" charset="0"/>
                <a:cs typeface="Consolas" panose="020B0609020204030204" pitchFamily="49" charset="0"/>
              </a:rPr>
              <a:t>	</a:t>
            </a:r>
            <a:r>
              <a:rPr lang="en-GB" sz="1400" b="1" dirty="0" smtClean="0">
                <a:latin typeface="Consolas" panose="020B0609020204030204" pitchFamily="49" charset="0"/>
                <a:cs typeface="Consolas" panose="020B0609020204030204" pitchFamily="49" charset="0"/>
              </a:rPr>
              <a:t>.</a:t>
            </a:r>
          </a:p>
          <a:p>
            <a:pPr marL="0" indent="0">
              <a:buNone/>
            </a:pPr>
            <a:r>
              <a:rPr lang="en-GB" sz="1400" b="1" dirty="0">
                <a:latin typeface="Consolas" panose="020B0609020204030204" pitchFamily="49" charset="0"/>
                <a:cs typeface="Consolas" panose="020B0609020204030204" pitchFamily="49" charset="0"/>
              </a:rPr>
              <a:t>	</a:t>
            </a:r>
            <a:r>
              <a:rPr lang="en-GB" sz="1400" b="1" dirty="0" smtClean="0">
                <a:latin typeface="Consolas" panose="020B0609020204030204" pitchFamily="49" charset="0"/>
                <a:cs typeface="Consolas" panose="020B0609020204030204" pitchFamily="49" charset="0"/>
              </a:rPr>
              <a:t>.</a:t>
            </a:r>
            <a:endParaRPr lang="en-GB" sz="1400" b="1" dirty="0">
              <a:latin typeface="Consolas" panose="020B0609020204030204" pitchFamily="49" charset="0"/>
              <a:cs typeface="Consolas" panose="020B0609020204030204" pitchFamily="49" charset="0"/>
            </a:endParaRPr>
          </a:p>
          <a:p>
            <a:pPr marL="0" indent="0">
              <a:buNone/>
            </a:pPr>
            <a:r>
              <a:rPr lang="en-GB" sz="1400" b="1" dirty="0">
                <a:latin typeface="Consolas" panose="020B0609020204030204" pitchFamily="49" charset="0"/>
                <a:cs typeface="Consolas" panose="020B0609020204030204" pitchFamily="49" charset="0"/>
              </a:rPr>
              <a:t>	{ "id": 2145, "name": "Toby Henderson", "twitter": "@</a:t>
            </a:r>
            <a:r>
              <a:rPr lang="en-GB" sz="1400" b="1" dirty="0" err="1">
                <a:latin typeface="Consolas" panose="020B0609020204030204" pitchFamily="49" charset="0"/>
                <a:cs typeface="Consolas" panose="020B0609020204030204" pitchFamily="49" charset="0"/>
              </a:rPr>
              <a:t>holytshirt</a:t>
            </a:r>
            <a:r>
              <a:rPr lang="en-GB" sz="1400" b="1" dirty="0">
                <a:latin typeface="Consolas" panose="020B0609020204030204" pitchFamily="49" charset="0"/>
                <a:cs typeface="Consolas" panose="020B0609020204030204" pitchFamily="49" charset="0"/>
              </a:rPr>
              <a:t>" }</a:t>
            </a:r>
          </a:p>
          <a:p>
            <a:pPr marL="0" indent="0">
              <a:buNone/>
            </a:pPr>
            <a:r>
              <a:rPr lang="en-GB" sz="2400" b="1" dirty="0" smtClean="0">
                <a:latin typeface="Consolas" panose="020B0609020204030204" pitchFamily="49" charset="0"/>
                <a:cs typeface="Consolas" panose="020B0609020204030204" pitchFamily="49" charset="0"/>
              </a:rPr>
              <a:t>]</a:t>
            </a:r>
          </a:p>
          <a:p>
            <a:pPr marL="0" indent="0">
              <a:buNone/>
            </a:pPr>
            <a:endParaRPr lang="en-GB" sz="24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9609844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ular Callout 2"/>
          <p:cNvSpPr/>
          <p:nvPr/>
        </p:nvSpPr>
        <p:spPr>
          <a:xfrm>
            <a:off x="395536" y="548680"/>
            <a:ext cx="4320480" cy="2160240"/>
          </a:xfrm>
          <a:prstGeom prst="wedgeRoundRectCallout">
            <a:avLst>
              <a:gd name="adj1" fmla="val -933"/>
              <a:gd name="adj2" fmla="val 112061"/>
              <a:gd name="adj3" fmla="val 16667"/>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sz="3600" b="1" dirty="0" smtClean="0"/>
              <a:t>"Your API is using all our bandwidth!"</a:t>
            </a:r>
            <a:endParaRPr lang="en-GB" sz="3600" b="1" dirty="0"/>
          </a:p>
        </p:txBody>
      </p:sp>
      <p:sp>
        <p:nvSpPr>
          <p:cNvPr id="4" name="Rounded Rectangular Callout 3"/>
          <p:cNvSpPr/>
          <p:nvPr/>
        </p:nvSpPr>
        <p:spPr>
          <a:xfrm>
            <a:off x="4139952" y="1916832"/>
            <a:ext cx="4320480" cy="2160240"/>
          </a:xfrm>
          <a:prstGeom prst="wedgeRoundRectCallout">
            <a:avLst>
              <a:gd name="adj1" fmla="val -50101"/>
              <a:gd name="adj2" fmla="val 113604"/>
              <a:gd name="adj3" fmla="val 16667"/>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GB" sz="4000" b="1" dirty="0" smtClean="0"/>
              <a:t>"Your API is hammering our database!"</a:t>
            </a:r>
            <a:endParaRPr lang="en-GB" sz="4000" b="1" dirty="0"/>
          </a:p>
        </p:txBody>
      </p:sp>
    </p:spTree>
    <p:extLst>
      <p:ext uri="{BB962C8B-B14F-4D97-AF65-F5344CB8AC3E}">
        <p14:creationId xmlns:p14="http://schemas.microsoft.com/office/powerpoint/2010/main" val="1318169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28650" y="548680"/>
            <a:ext cx="7886700" cy="6120680"/>
          </a:xfrm>
        </p:spPr>
        <p:txBody>
          <a:bodyPr>
            <a:noAutofit/>
          </a:bodyPr>
          <a:lstStyle/>
          <a:p>
            <a:pPr marL="0" indent="0">
              <a:buNone/>
            </a:pP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GET /</a:t>
            </a:r>
            <a:r>
              <a:rPr lang="en-GB" sz="2400" b="1" dirty="0" err="1" smtClean="0">
                <a:solidFill>
                  <a:schemeClr val="accent4">
                    <a:lumMod val="60000"/>
                    <a:lumOff val="40000"/>
                  </a:schemeClr>
                </a:solidFill>
                <a:latin typeface="Consolas" panose="020B0609020204030204" pitchFamily="49" charset="0"/>
                <a:cs typeface="Consolas" panose="020B0609020204030204" pitchFamily="49" charset="0"/>
              </a:rPr>
              <a:t>profiles</a:t>
            </a:r>
            <a:r>
              <a:rPr lang="en-GB" sz="6600" b="1" dirty="0" err="1" smtClean="0">
                <a:solidFill>
                  <a:schemeClr val="accent4">
                    <a:lumMod val="60000"/>
                    <a:lumOff val="40000"/>
                  </a:schemeClr>
                </a:solidFill>
                <a:latin typeface="Consolas" panose="020B0609020204030204" pitchFamily="49" charset="0"/>
                <a:cs typeface="Consolas" panose="020B0609020204030204" pitchFamily="49" charset="0"/>
              </a:rPr>
              <a:t>?page</a:t>
            </a:r>
            <a:r>
              <a:rPr lang="en-GB" sz="6600" b="1" dirty="0" smtClean="0">
                <a:solidFill>
                  <a:schemeClr val="accent4">
                    <a:lumMod val="60000"/>
                    <a:lumOff val="40000"/>
                  </a:schemeClr>
                </a:solidFill>
                <a:latin typeface="Consolas" panose="020B0609020204030204" pitchFamily="49" charset="0"/>
                <a:cs typeface="Consolas" panose="020B0609020204030204" pitchFamily="49" charset="0"/>
              </a:rPr>
              <a:t>=1</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 HTTP/1.1</a:t>
            </a:r>
            <a:endParaRPr lang="en-GB" sz="2400" b="1" dirty="0" smtClean="0">
              <a:latin typeface="Consolas" panose="020B0609020204030204" pitchFamily="49" charset="0"/>
              <a:cs typeface="Consolas" panose="020B0609020204030204" pitchFamily="49" charset="0"/>
            </a:endParaRPr>
          </a:p>
          <a:p>
            <a:pPr marL="0" indent="0">
              <a:buNone/>
            </a:pPr>
            <a:r>
              <a:rPr lang="en-GB" sz="2400" b="1" dirty="0" smtClean="0">
                <a:latin typeface="Consolas" panose="020B0609020204030204" pitchFamily="49" charset="0"/>
                <a:cs typeface="Consolas" panose="020B0609020204030204" pitchFamily="49" charset="0"/>
              </a:rPr>
              <a:t>200 OK</a:t>
            </a:r>
          </a:p>
          <a:p>
            <a:pPr marL="0" indent="0">
              <a:buNone/>
            </a:pPr>
            <a:r>
              <a:rPr lang="en-GB" sz="2400" b="1" dirty="0" smtClean="0">
                <a:latin typeface="Consolas" panose="020B0609020204030204" pitchFamily="49" charset="0"/>
                <a:cs typeface="Consolas" panose="020B0609020204030204" pitchFamily="49" charset="0"/>
              </a:rPr>
              <a:t>[	</a:t>
            </a: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 </a:t>
            </a:r>
            <a:r>
              <a:rPr lang="en-GB" sz="1600" b="1" dirty="0">
                <a:latin typeface="Consolas" panose="020B0609020204030204" pitchFamily="49" charset="0"/>
                <a:cs typeface="Consolas" panose="020B0609020204030204" pitchFamily="49" charset="0"/>
              </a:rPr>
              <a:t>"id": 1, "name": "Dylan Beattie", "twitter": "@</a:t>
            </a:r>
            <a:r>
              <a:rPr lang="en-GB" sz="1600" b="1" dirty="0" err="1">
                <a:latin typeface="Consolas" panose="020B0609020204030204" pitchFamily="49" charset="0"/>
                <a:cs typeface="Consolas" panose="020B0609020204030204" pitchFamily="49" charset="0"/>
              </a:rPr>
              <a:t>dylanbeattie</a:t>
            </a:r>
            <a:r>
              <a:rPr lang="en-GB" sz="1600" b="1" dirty="0">
                <a:latin typeface="Consolas" panose="020B0609020204030204" pitchFamily="49" charset="0"/>
                <a:cs typeface="Consolas" panose="020B0609020204030204" pitchFamily="49" charset="0"/>
              </a:rPr>
              <a:t>" }</a:t>
            </a: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 </a:t>
            </a:r>
            <a:r>
              <a:rPr lang="en-GB" sz="1600" b="1" dirty="0">
                <a:latin typeface="Consolas" panose="020B0609020204030204" pitchFamily="49" charset="0"/>
                <a:cs typeface="Consolas" panose="020B0609020204030204" pitchFamily="49" charset="0"/>
              </a:rPr>
              <a:t>"id": 2, "name": "Mark </a:t>
            </a:r>
            <a:r>
              <a:rPr lang="en-GB" sz="1600" b="1" dirty="0" err="1">
                <a:latin typeface="Consolas" panose="020B0609020204030204" pitchFamily="49" charset="0"/>
                <a:cs typeface="Consolas" panose="020B0609020204030204" pitchFamily="49" charset="0"/>
              </a:rPr>
              <a:t>Rendle</a:t>
            </a:r>
            <a:r>
              <a:rPr lang="en-GB" sz="1600" b="1" dirty="0">
                <a:latin typeface="Consolas" panose="020B0609020204030204" pitchFamily="49" charset="0"/>
                <a:cs typeface="Consolas" panose="020B0609020204030204" pitchFamily="49" charset="0"/>
              </a:rPr>
              <a:t>", "twitter": "@</a:t>
            </a:r>
            <a:r>
              <a:rPr lang="en-GB" sz="1600" b="1" dirty="0" err="1">
                <a:latin typeface="Consolas" panose="020B0609020204030204" pitchFamily="49" charset="0"/>
                <a:cs typeface="Consolas" panose="020B0609020204030204" pitchFamily="49" charset="0"/>
              </a:rPr>
              <a:t>markrendle</a:t>
            </a:r>
            <a:r>
              <a:rPr lang="en-GB" sz="1600" b="1" dirty="0">
                <a:latin typeface="Consolas" panose="020B0609020204030204" pitchFamily="49" charset="0"/>
                <a:cs typeface="Consolas" panose="020B0609020204030204" pitchFamily="49" charset="0"/>
              </a:rPr>
              <a:t>" },</a:t>
            </a: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 </a:t>
            </a:r>
            <a:r>
              <a:rPr lang="en-GB" sz="1600" b="1" dirty="0">
                <a:latin typeface="Consolas" panose="020B0609020204030204" pitchFamily="49" charset="0"/>
                <a:cs typeface="Consolas" panose="020B0609020204030204" pitchFamily="49" charset="0"/>
              </a:rPr>
              <a:t>"id": 3, "name": "Ian Cooper", "twitter": "@</a:t>
            </a:r>
            <a:r>
              <a:rPr lang="en-GB" sz="1600" b="1" dirty="0" err="1">
                <a:latin typeface="Consolas" panose="020B0609020204030204" pitchFamily="49" charset="0"/>
                <a:cs typeface="Consolas" panose="020B0609020204030204" pitchFamily="49" charset="0"/>
              </a:rPr>
              <a:t>icooper</a:t>
            </a:r>
            <a:r>
              <a:rPr lang="en-GB" sz="1600" b="1" dirty="0">
                <a:latin typeface="Consolas" panose="020B0609020204030204" pitchFamily="49" charset="0"/>
                <a:cs typeface="Consolas" panose="020B0609020204030204" pitchFamily="49" charset="0"/>
              </a:rPr>
              <a:t>" },</a:t>
            </a: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a:t>
            </a: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a:t>
            </a: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a:t>
            </a: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a:t>
            </a:r>
            <a:endParaRPr lang="en-GB" sz="1600" b="1" dirty="0">
              <a:latin typeface="Consolas" panose="020B0609020204030204" pitchFamily="49" charset="0"/>
              <a:cs typeface="Consolas" panose="020B0609020204030204" pitchFamily="49" charset="0"/>
            </a:endParaRP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 </a:t>
            </a:r>
            <a:r>
              <a:rPr lang="en-GB" sz="1600" b="1" dirty="0">
                <a:latin typeface="Consolas" panose="020B0609020204030204" pitchFamily="49" charset="0"/>
                <a:cs typeface="Consolas" panose="020B0609020204030204" pitchFamily="49" charset="0"/>
              </a:rPr>
              <a:t>"id": </a:t>
            </a:r>
            <a:r>
              <a:rPr lang="en-GB" sz="1600" b="1" dirty="0" smtClean="0">
                <a:latin typeface="Consolas" panose="020B0609020204030204" pitchFamily="49" charset="0"/>
                <a:cs typeface="Consolas" panose="020B0609020204030204" pitchFamily="49" charset="0"/>
              </a:rPr>
              <a:t>50, </a:t>
            </a:r>
            <a:r>
              <a:rPr lang="en-GB" sz="1600" b="1" dirty="0">
                <a:latin typeface="Consolas" panose="020B0609020204030204" pitchFamily="49" charset="0"/>
                <a:cs typeface="Consolas" panose="020B0609020204030204" pitchFamily="49" charset="0"/>
              </a:rPr>
              <a:t>"name": </a:t>
            </a:r>
            <a:r>
              <a:rPr lang="en-GB" sz="1600" b="1" dirty="0" smtClean="0">
                <a:latin typeface="Consolas" panose="020B0609020204030204" pitchFamily="49" charset="0"/>
                <a:cs typeface="Consolas" panose="020B0609020204030204" pitchFamily="49" charset="0"/>
              </a:rPr>
              <a:t>"Udi </a:t>
            </a:r>
            <a:r>
              <a:rPr lang="en-GB" sz="1600" b="1" dirty="0" err="1" smtClean="0">
                <a:latin typeface="Consolas" panose="020B0609020204030204" pitchFamily="49" charset="0"/>
                <a:cs typeface="Consolas" panose="020B0609020204030204" pitchFamily="49" charset="0"/>
              </a:rPr>
              <a:t>Dahan</a:t>
            </a:r>
            <a:r>
              <a:rPr lang="en-GB" sz="1600" b="1" dirty="0" smtClean="0">
                <a:latin typeface="Consolas" panose="020B0609020204030204" pitchFamily="49" charset="0"/>
                <a:cs typeface="Consolas" panose="020B0609020204030204" pitchFamily="49" charset="0"/>
              </a:rPr>
              <a:t>", </a:t>
            </a:r>
            <a:r>
              <a:rPr lang="en-GB" sz="1600" b="1" dirty="0">
                <a:latin typeface="Consolas" panose="020B0609020204030204" pitchFamily="49" charset="0"/>
                <a:cs typeface="Consolas" panose="020B0609020204030204" pitchFamily="49" charset="0"/>
              </a:rPr>
              <a:t>"twitter": </a:t>
            </a:r>
            <a:r>
              <a:rPr lang="en-GB" sz="1600" b="1" dirty="0" smtClean="0">
                <a:latin typeface="Consolas" panose="020B0609020204030204" pitchFamily="49" charset="0"/>
                <a:cs typeface="Consolas" panose="020B0609020204030204" pitchFamily="49" charset="0"/>
              </a:rPr>
              <a:t>"@</a:t>
            </a:r>
            <a:r>
              <a:rPr lang="en-GB" sz="1600" b="1" dirty="0" err="1" smtClean="0">
                <a:latin typeface="Consolas" panose="020B0609020204030204" pitchFamily="49" charset="0"/>
                <a:cs typeface="Consolas" panose="020B0609020204030204" pitchFamily="49" charset="0"/>
              </a:rPr>
              <a:t>udidahan</a:t>
            </a:r>
            <a:r>
              <a:rPr lang="en-GB" sz="1600" b="1" dirty="0" smtClean="0">
                <a:latin typeface="Consolas" panose="020B0609020204030204" pitchFamily="49" charset="0"/>
                <a:cs typeface="Consolas" panose="020B0609020204030204" pitchFamily="49" charset="0"/>
              </a:rPr>
              <a:t>" </a:t>
            </a:r>
            <a:r>
              <a:rPr lang="en-GB" sz="1600" b="1" dirty="0">
                <a:latin typeface="Consolas" panose="020B0609020204030204" pitchFamily="49" charset="0"/>
                <a:cs typeface="Consolas" panose="020B0609020204030204" pitchFamily="49" charset="0"/>
              </a:rPr>
              <a:t>}</a:t>
            </a:r>
          </a:p>
          <a:p>
            <a:pPr marL="0" indent="0">
              <a:buNone/>
            </a:pPr>
            <a:r>
              <a:rPr lang="en-GB" sz="2400" b="1" dirty="0" smtClean="0">
                <a:latin typeface="Consolas" panose="020B0609020204030204" pitchFamily="49" charset="0"/>
                <a:cs typeface="Consolas" panose="020B0609020204030204" pitchFamily="49" charset="0"/>
              </a:rPr>
              <a:t>]</a:t>
            </a:r>
          </a:p>
          <a:p>
            <a:pPr marL="0" indent="0">
              <a:buNone/>
            </a:pPr>
            <a:endParaRPr lang="en-GB" sz="24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6259795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28650" y="548680"/>
            <a:ext cx="7886700" cy="6120680"/>
          </a:xfrm>
        </p:spPr>
        <p:txBody>
          <a:bodyPr>
            <a:noAutofit/>
          </a:bodyPr>
          <a:lstStyle/>
          <a:p>
            <a:pPr marL="0" indent="0">
              <a:buNone/>
            </a:pP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GET /</a:t>
            </a:r>
            <a:r>
              <a:rPr lang="en-GB" sz="2400" b="1" dirty="0" err="1" smtClean="0">
                <a:solidFill>
                  <a:schemeClr val="accent4">
                    <a:lumMod val="60000"/>
                    <a:lumOff val="40000"/>
                  </a:schemeClr>
                </a:solidFill>
                <a:latin typeface="Consolas" panose="020B0609020204030204" pitchFamily="49" charset="0"/>
                <a:cs typeface="Consolas" panose="020B0609020204030204" pitchFamily="49" charset="0"/>
              </a:rPr>
              <a:t>profiles?page</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a:t>
            </a:r>
            <a:r>
              <a:rPr lang="en-GB" sz="3600" b="1" dirty="0" smtClean="0">
                <a:solidFill>
                  <a:schemeClr val="accent4">
                    <a:lumMod val="60000"/>
                    <a:lumOff val="40000"/>
                  </a:schemeClr>
                </a:solidFill>
                <a:latin typeface="Consolas" panose="020B0609020204030204" pitchFamily="49" charset="0"/>
                <a:cs typeface="Consolas" panose="020B0609020204030204" pitchFamily="49" charset="0"/>
              </a:rPr>
              <a:t>2</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 HTTP/1.1</a:t>
            </a:r>
          </a:p>
          <a:p>
            <a:pPr marL="0" indent="0">
              <a:buNone/>
            </a:pPr>
            <a:r>
              <a:rPr lang="en-GB" sz="2400" b="1" dirty="0" smtClean="0">
                <a:latin typeface="Consolas" panose="020B0609020204030204" pitchFamily="49" charset="0"/>
                <a:cs typeface="Consolas" panose="020B0609020204030204" pitchFamily="49" charset="0"/>
              </a:rPr>
              <a:t>200 OK</a:t>
            </a:r>
            <a:endParaRPr lang="en-GB" sz="2400" b="1" dirty="0">
              <a:latin typeface="Consolas" panose="020B0609020204030204" pitchFamily="49" charset="0"/>
              <a:cs typeface="Consolas" panose="020B0609020204030204" pitchFamily="49" charset="0"/>
            </a:endParaRPr>
          </a:p>
          <a:p>
            <a:pPr marL="0" indent="0">
              <a:buNone/>
            </a:pPr>
            <a:endParaRPr lang="en-GB" sz="2400" b="1" dirty="0" smtClean="0">
              <a:solidFill>
                <a:schemeClr val="accent4">
                  <a:lumMod val="60000"/>
                  <a:lumOff val="40000"/>
                </a:schemeClr>
              </a:solidFill>
              <a:latin typeface="Consolas" panose="020B0609020204030204" pitchFamily="49" charset="0"/>
              <a:cs typeface="Consolas" panose="020B0609020204030204" pitchFamily="49" charset="0"/>
            </a:endParaRPr>
          </a:p>
          <a:p>
            <a:pPr marL="0" indent="0">
              <a:buNone/>
            </a:pP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GET </a:t>
            </a:r>
            <a:r>
              <a:rPr lang="en-GB" sz="2400" b="1" dirty="0">
                <a:solidFill>
                  <a:schemeClr val="accent4">
                    <a:lumMod val="60000"/>
                    <a:lumOff val="40000"/>
                  </a:schemeClr>
                </a:solidFill>
                <a:latin typeface="Consolas" panose="020B0609020204030204" pitchFamily="49" charset="0"/>
                <a:cs typeface="Consolas" panose="020B0609020204030204" pitchFamily="49" charset="0"/>
              </a:rPr>
              <a:t>/</a:t>
            </a:r>
            <a:r>
              <a:rPr lang="en-GB" sz="2400" b="1" dirty="0" err="1" smtClean="0">
                <a:solidFill>
                  <a:schemeClr val="accent4">
                    <a:lumMod val="60000"/>
                    <a:lumOff val="40000"/>
                  </a:schemeClr>
                </a:solidFill>
                <a:latin typeface="Consolas" panose="020B0609020204030204" pitchFamily="49" charset="0"/>
                <a:cs typeface="Consolas" panose="020B0609020204030204" pitchFamily="49" charset="0"/>
              </a:rPr>
              <a:t>profiles?page</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a:t>
            </a:r>
            <a:r>
              <a:rPr lang="en-GB" sz="4000" b="1" dirty="0" smtClean="0">
                <a:solidFill>
                  <a:schemeClr val="accent4">
                    <a:lumMod val="60000"/>
                    <a:lumOff val="40000"/>
                  </a:schemeClr>
                </a:solidFill>
                <a:latin typeface="Consolas" panose="020B0609020204030204" pitchFamily="49" charset="0"/>
                <a:cs typeface="Consolas" panose="020B0609020204030204" pitchFamily="49" charset="0"/>
              </a:rPr>
              <a:t>3</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 </a:t>
            </a:r>
            <a:r>
              <a:rPr lang="en-GB" sz="2400" b="1" dirty="0">
                <a:solidFill>
                  <a:schemeClr val="accent4">
                    <a:lumMod val="60000"/>
                    <a:lumOff val="40000"/>
                  </a:schemeClr>
                </a:solidFill>
                <a:latin typeface="Consolas" panose="020B0609020204030204" pitchFamily="49" charset="0"/>
                <a:cs typeface="Consolas" panose="020B0609020204030204" pitchFamily="49" charset="0"/>
              </a:rPr>
              <a:t>HTTP/1.1</a:t>
            </a:r>
          </a:p>
          <a:p>
            <a:pPr marL="0" indent="0">
              <a:buNone/>
            </a:pPr>
            <a:r>
              <a:rPr lang="en-GB" sz="2400" b="1" dirty="0">
                <a:latin typeface="Consolas" panose="020B0609020204030204" pitchFamily="49" charset="0"/>
                <a:cs typeface="Consolas" panose="020B0609020204030204" pitchFamily="49" charset="0"/>
              </a:rPr>
              <a:t>200 </a:t>
            </a:r>
            <a:r>
              <a:rPr lang="en-GB" sz="2400" b="1" dirty="0" smtClean="0">
                <a:latin typeface="Consolas" panose="020B0609020204030204" pitchFamily="49" charset="0"/>
                <a:cs typeface="Consolas" panose="020B0609020204030204" pitchFamily="49" charset="0"/>
              </a:rPr>
              <a:t>OK</a:t>
            </a:r>
          </a:p>
          <a:p>
            <a:pPr marL="0" indent="0">
              <a:buNone/>
            </a:pPr>
            <a:endParaRPr lang="en-GB" sz="2400" b="1" dirty="0" smtClean="0">
              <a:solidFill>
                <a:schemeClr val="accent4">
                  <a:lumMod val="60000"/>
                  <a:lumOff val="40000"/>
                </a:schemeClr>
              </a:solidFill>
              <a:latin typeface="Consolas" panose="020B0609020204030204" pitchFamily="49" charset="0"/>
              <a:cs typeface="Consolas" panose="020B0609020204030204" pitchFamily="49" charset="0"/>
            </a:endParaRPr>
          </a:p>
          <a:p>
            <a:pPr marL="0" indent="0">
              <a:buNone/>
            </a:pP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GET </a:t>
            </a:r>
            <a:r>
              <a:rPr lang="en-GB" sz="2400" b="1" dirty="0">
                <a:solidFill>
                  <a:schemeClr val="accent4">
                    <a:lumMod val="60000"/>
                    <a:lumOff val="40000"/>
                  </a:schemeClr>
                </a:solidFill>
                <a:latin typeface="Consolas" panose="020B0609020204030204" pitchFamily="49" charset="0"/>
                <a:cs typeface="Consolas" panose="020B0609020204030204" pitchFamily="49" charset="0"/>
              </a:rPr>
              <a:t>/</a:t>
            </a:r>
            <a:r>
              <a:rPr lang="en-GB" sz="2400" b="1" dirty="0" err="1" smtClean="0">
                <a:solidFill>
                  <a:schemeClr val="accent4">
                    <a:lumMod val="60000"/>
                    <a:lumOff val="40000"/>
                  </a:schemeClr>
                </a:solidFill>
                <a:latin typeface="Consolas" panose="020B0609020204030204" pitchFamily="49" charset="0"/>
                <a:cs typeface="Consolas" panose="020B0609020204030204" pitchFamily="49" charset="0"/>
              </a:rPr>
              <a:t>profiles?page</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a:t>
            </a:r>
            <a:r>
              <a:rPr lang="en-GB" sz="4000" b="1" dirty="0" smtClean="0">
                <a:solidFill>
                  <a:schemeClr val="accent4">
                    <a:lumMod val="60000"/>
                    <a:lumOff val="40000"/>
                  </a:schemeClr>
                </a:solidFill>
                <a:latin typeface="Consolas" panose="020B0609020204030204" pitchFamily="49" charset="0"/>
                <a:cs typeface="Consolas" panose="020B0609020204030204" pitchFamily="49" charset="0"/>
              </a:rPr>
              <a:t>4</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 </a:t>
            </a:r>
            <a:r>
              <a:rPr lang="en-GB" sz="2400" b="1" dirty="0">
                <a:solidFill>
                  <a:schemeClr val="accent4">
                    <a:lumMod val="60000"/>
                    <a:lumOff val="40000"/>
                  </a:schemeClr>
                </a:solidFill>
                <a:latin typeface="Consolas" panose="020B0609020204030204" pitchFamily="49" charset="0"/>
                <a:cs typeface="Consolas" panose="020B0609020204030204" pitchFamily="49" charset="0"/>
              </a:rPr>
              <a:t>HTTP/1.1</a:t>
            </a:r>
          </a:p>
          <a:p>
            <a:pPr marL="0" indent="0">
              <a:buNone/>
            </a:pPr>
            <a:r>
              <a:rPr lang="en-GB" sz="2400" b="1" dirty="0">
                <a:latin typeface="Consolas" panose="020B0609020204030204" pitchFamily="49" charset="0"/>
                <a:cs typeface="Consolas" panose="020B0609020204030204" pitchFamily="49" charset="0"/>
              </a:rPr>
              <a:t>200 </a:t>
            </a:r>
            <a:r>
              <a:rPr lang="en-GB" sz="2400" b="1" dirty="0" smtClean="0">
                <a:latin typeface="Consolas" panose="020B0609020204030204" pitchFamily="49" charset="0"/>
                <a:cs typeface="Consolas" panose="020B0609020204030204" pitchFamily="49" charset="0"/>
              </a:rPr>
              <a:t>OK</a:t>
            </a:r>
          </a:p>
          <a:p>
            <a:pPr marL="0" indent="0">
              <a:buNone/>
            </a:pPr>
            <a:endParaRPr lang="en-GB" sz="2400" b="1" dirty="0" smtClean="0">
              <a:solidFill>
                <a:schemeClr val="accent4">
                  <a:lumMod val="60000"/>
                  <a:lumOff val="40000"/>
                </a:schemeClr>
              </a:solidFill>
              <a:latin typeface="Consolas" panose="020B0609020204030204" pitchFamily="49" charset="0"/>
              <a:cs typeface="Consolas" panose="020B0609020204030204" pitchFamily="49" charset="0"/>
            </a:endParaRPr>
          </a:p>
          <a:p>
            <a:pPr marL="0" indent="0">
              <a:buNone/>
            </a:pP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GET </a:t>
            </a:r>
            <a:r>
              <a:rPr lang="en-GB" sz="2400" b="1" dirty="0">
                <a:solidFill>
                  <a:schemeClr val="accent4">
                    <a:lumMod val="60000"/>
                    <a:lumOff val="40000"/>
                  </a:schemeClr>
                </a:solidFill>
                <a:latin typeface="Consolas" panose="020B0609020204030204" pitchFamily="49" charset="0"/>
                <a:cs typeface="Consolas" panose="020B0609020204030204" pitchFamily="49" charset="0"/>
              </a:rPr>
              <a:t>/</a:t>
            </a:r>
            <a:r>
              <a:rPr lang="en-GB" sz="2400" b="1" dirty="0" err="1" smtClean="0">
                <a:solidFill>
                  <a:schemeClr val="accent4">
                    <a:lumMod val="60000"/>
                    <a:lumOff val="40000"/>
                  </a:schemeClr>
                </a:solidFill>
                <a:latin typeface="Consolas" panose="020B0609020204030204" pitchFamily="49" charset="0"/>
                <a:cs typeface="Consolas" panose="020B0609020204030204" pitchFamily="49" charset="0"/>
              </a:rPr>
              <a:t>profiles?page</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a:t>
            </a:r>
            <a:r>
              <a:rPr lang="en-GB" sz="4000" b="1" dirty="0" smtClean="0">
                <a:solidFill>
                  <a:schemeClr val="accent4">
                    <a:lumMod val="60000"/>
                    <a:lumOff val="40000"/>
                  </a:schemeClr>
                </a:solidFill>
                <a:latin typeface="Consolas" panose="020B0609020204030204" pitchFamily="49" charset="0"/>
                <a:cs typeface="Consolas" panose="020B0609020204030204" pitchFamily="49" charset="0"/>
              </a:rPr>
              <a:t>5</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 </a:t>
            </a:r>
            <a:r>
              <a:rPr lang="en-GB" sz="2400" b="1" dirty="0">
                <a:solidFill>
                  <a:schemeClr val="accent4">
                    <a:lumMod val="60000"/>
                    <a:lumOff val="40000"/>
                  </a:schemeClr>
                </a:solidFill>
                <a:latin typeface="Consolas" panose="020B0609020204030204" pitchFamily="49" charset="0"/>
                <a:cs typeface="Consolas" panose="020B0609020204030204" pitchFamily="49" charset="0"/>
              </a:rPr>
              <a:t>HTTP/1.1</a:t>
            </a:r>
          </a:p>
          <a:p>
            <a:pPr marL="0" indent="0">
              <a:buNone/>
            </a:pPr>
            <a:r>
              <a:rPr lang="en-GB" sz="2400" b="1" dirty="0" smtClean="0">
                <a:latin typeface="Consolas" panose="020B0609020204030204" pitchFamily="49" charset="0"/>
                <a:cs typeface="Consolas" panose="020B0609020204030204" pitchFamily="49" charset="0"/>
              </a:rPr>
              <a:t>204 No Content</a:t>
            </a:r>
            <a:endParaRPr lang="en-GB" sz="2400" b="1" dirty="0">
              <a:latin typeface="Consolas" panose="020B0609020204030204" pitchFamily="49" charset="0"/>
              <a:cs typeface="Consolas" panose="020B0609020204030204" pitchFamily="49" charset="0"/>
            </a:endParaRPr>
          </a:p>
          <a:p>
            <a:pPr marL="0" indent="0">
              <a:buNone/>
            </a:pPr>
            <a:endParaRPr lang="en-GB" sz="2400" b="1" dirty="0" smtClean="0">
              <a:latin typeface="Consolas" panose="020B0609020204030204" pitchFamily="49" charset="0"/>
              <a:cs typeface="Consolas" panose="020B0609020204030204" pitchFamily="49" charset="0"/>
            </a:endParaRPr>
          </a:p>
          <a:p>
            <a:pPr marL="0" indent="0">
              <a:buNone/>
            </a:pPr>
            <a:endParaRPr lang="en-GB" sz="2400" b="1" dirty="0" smtClean="0">
              <a:latin typeface="Consolas" panose="020B0609020204030204" pitchFamily="49" charset="0"/>
              <a:cs typeface="Consolas" panose="020B0609020204030204" pitchFamily="49" charset="0"/>
            </a:endParaRPr>
          </a:p>
        </p:txBody>
      </p:sp>
      <p:sp>
        <p:nvSpPr>
          <p:cNvPr id="2" name="Rectangle 1"/>
          <p:cNvSpPr/>
          <p:nvPr/>
        </p:nvSpPr>
        <p:spPr>
          <a:xfrm rot="19833789">
            <a:off x="866773" y="2511294"/>
            <a:ext cx="7596842" cy="1862048"/>
          </a:xfrm>
          <a:prstGeom prst="rect">
            <a:avLst/>
          </a:prstGeom>
          <a:solidFill>
            <a:srgbClr val="000000">
              <a:alpha val="74902"/>
            </a:srgbClr>
          </a:solidFill>
          <a:ln w="76200">
            <a:solidFill>
              <a:srgbClr val="FF0000"/>
            </a:solidFill>
          </a:ln>
        </p:spPr>
        <p:txBody>
          <a:bodyPr wrap="square" lIns="91440" tIns="45720" rIns="91440" bIns="45720">
            <a:spAutoFit/>
          </a:bodyPr>
          <a:lstStyle/>
          <a:p>
            <a:pPr algn="ctr"/>
            <a:r>
              <a:rPr lang="en-US" sz="11500" b="1" cap="none" spc="0" dirty="0" smtClean="0">
                <a:ln w="12700">
                  <a:solidFill>
                    <a:schemeClr val="bg1"/>
                  </a:solidFill>
                  <a:prstDash val="solid"/>
                </a:ln>
                <a:solidFill>
                  <a:srgbClr val="FF0000"/>
                </a:solidFill>
                <a:effectLst/>
                <a:latin typeface="Stencil" panose="040409050D0802020404" pitchFamily="82" charset="0"/>
              </a:rPr>
              <a:t>NOT </a:t>
            </a:r>
            <a:r>
              <a:rPr lang="en-US" sz="11500" b="1" cap="none" spc="0" dirty="0" err="1" smtClean="0">
                <a:ln w="12700">
                  <a:solidFill>
                    <a:schemeClr val="bg1"/>
                  </a:solidFill>
                  <a:prstDash val="solid"/>
                </a:ln>
                <a:solidFill>
                  <a:srgbClr val="FF0000"/>
                </a:solidFill>
                <a:effectLst/>
                <a:latin typeface="Stencil" panose="040409050D0802020404" pitchFamily="82" charset="0"/>
              </a:rPr>
              <a:t>ReST</a:t>
            </a:r>
            <a:endParaRPr lang="en-US" sz="11500" b="1" cap="none" spc="0" dirty="0" smtClean="0">
              <a:ln w="12700">
                <a:solidFill>
                  <a:schemeClr val="bg1"/>
                </a:solidFill>
                <a:prstDash val="solid"/>
              </a:ln>
              <a:solidFill>
                <a:srgbClr val="FF0000"/>
              </a:solidFill>
              <a:effectLst/>
              <a:latin typeface="Stencil" panose="040409050D0802020404" pitchFamily="82" charset="0"/>
            </a:endParaRPr>
          </a:p>
        </p:txBody>
      </p:sp>
    </p:spTree>
    <p:extLst>
      <p:ext uri="{BB962C8B-B14F-4D97-AF65-F5344CB8AC3E}">
        <p14:creationId xmlns:p14="http://schemas.microsoft.com/office/powerpoint/2010/main" val="1442487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ReST</a:t>
            </a:r>
            <a:r>
              <a:rPr lang="en-GB" dirty="0" smtClean="0"/>
              <a:t>: The Constraints</a:t>
            </a:r>
            <a:endParaRPr lang="en-GB" dirty="0"/>
          </a:p>
        </p:txBody>
      </p:sp>
      <p:sp>
        <p:nvSpPr>
          <p:cNvPr id="3" name="Content Placeholder 2"/>
          <p:cNvSpPr>
            <a:spLocks noGrp="1"/>
          </p:cNvSpPr>
          <p:nvPr>
            <p:ph idx="1"/>
          </p:nvPr>
        </p:nvSpPr>
        <p:spPr/>
        <p:txBody>
          <a:bodyPr/>
          <a:lstStyle/>
          <a:p>
            <a:r>
              <a:rPr lang="en-GB" b="1" dirty="0" smtClean="0">
                <a:solidFill>
                  <a:schemeClr val="bg1">
                    <a:lumMod val="65000"/>
                    <a:lumOff val="35000"/>
                  </a:schemeClr>
                </a:solidFill>
              </a:rPr>
              <a:t>Client-server</a:t>
            </a:r>
          </a:p>
          <a:p>
            <a:r>
              <a:rPr lang="en-GB" b="1" dirty="0" smtClean="0">
                <a:solidFill>
                  <a:schemeClr val="bg1">
                    <a:lumMod val="65000"/>
                    <a:lumOff val="35000"/>
                  </a:schemeClr>
                </a:solidFill>
              </a:rPr>
              <a:t>Stateless</a:t>
            </a:r>
          </a:p>
          <a:p>
            <a:r>
              <a:rPr lang="en-GB" b="1" dirty="0" smtClean="0">
                <a:solidFill>
                  <a:schemeClr val="bg1">
                    <a:lumMod val="65000"/>
                    <a:lumOff val="35000"/>
                  </a:schemeClr>
                </a:solidFill>
              </a:rPr>
              <a:t>Cacheable</a:t>
            </a:r>
          </a:p>
          <a:p>
            <a:r>
              <a:rPr lang="en-GB" b="1" dirty="0" smtClean="0">
                <a:solidFill>
                  <a:schemeClr val="bg1">
                    <a:lumMod val="65000"/>
                    <a:lumOff val="35000"/>
                  </a:schemeClr>
                </a:solidFill>
              </a:rPr>
              <a:t>Layered System</a:t>
            </a:r>
          </a:p>
          <a:p>
            <a:r>
              <a:rPr lang="en-GB" b="1" dirty="0" smtClean="0">
                <a:solidFill>
                  <a:schemeClr val="bg1">
                    <a:lumMod val="65000"/>
                    <a:lumOff val="35000"/>
                  </a:schemeClr>
                </a:solidFill>
              </a:rPr>
              <a:t>Code-on-demand</a:t>
            </a:r>
          </a:p>
          <a:p>
            <a:r>
              <a:rPr lang="en-GB" b="1" dirty="0" smtClean="0">
                <a:solidFill>
                  <a:schemeClr val="bg1">
                    <a:lumMod val="65000"/>
                    <a:lumOff val="35000"/>
                  </a:schemeClr>
                </a:solidFill>
              </a:rPr>
              <a:t>Uniform interface</a:t>
            </a:r>
          </a:p>
          <a:p>
            <a:r>
              <a:rPr lang="en-GB" b="1" dirty="0" smtClean="0"/>
              <a:t>Hypermedia as the engine of application state</a:t>
            </a:r>
            <a:endParaRPr lang="en-GB" b="1" dirty="0"/>
          </a:p>
        </p:txBody>
      </p:sp>
    </p:spTree>
    <p:extLst>
      <p:ext uri="{BB962C8B-B14F-4D97-AF65-F5344CB8AC3E}">
        <p14:creationId xmlns:p14="http://schemas.microsoft.com/office/powerpoint/2010/main" val="29051498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555776" y="188640"/>
            <a:ext cx="3888432" cy="6599225"/>
          </a:xfrm>
          <a:prstGeom prst="rect">
            <a:avLst/>
          </a:prstGeom>
        </p:spPr>
      </p:pic>
      <p:sp>
        <p:nvSpPr>
          <p:cNvPr id="5" name="TextBox 4"/>
          <p:cNvSpPr txBox="1"/>
          <p:nvPr/>
        </p:nvSpPr>
        <p:spPr>
          <a:xfrm rot="16200000">
            <a:off x="7234063" y="4981146"/>
            <a:ext cx="3384376" cy="369332"/>
          </a:xfrm>
          <a:prstGeom prst="rect">
            <a:avLst/>
          </a:prstGeom>
          <a:noFill/>
        </p:spPr>
        <p:txBody>
          <a:bodyPr wrap="square" rtlCol="0">
            <a:spAutoFit/>
          </a:bodyPr>
          <a:lstStyle/>
          <a:p>
            <a:r>
              <a:rPr lang="en-GB" dirty="0" smtClean="0"/>
              <a:t>www.vintagecomputing.com</a:t>
            </a:r>
            <a:endParaRPr lang="en-GB" dirty="0"/>
          </a:p>
        </p:txBody>
      </p:sp>
    </p:spTree>
    <p:extLst>
      <p:ext uri="{BB962C8B-B14F-4D97-AF65-F5344CB8AC3E}">
        <p14:creationId xmlns:p14="http://schemas.microsoft.com/office/powerpoint/2010/main" val="32766509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p:cNvSpPr txBox="1"/>
          <p:nvPr/>
        </p:nvSpPr>
        <p:spPr>
          <a:xfrm>
            <a:off x="251520" y="188640"/>
            <a:ext cx="8640960" cy="523220"/>
          </a:xfrm>
          <a:prstGeom prst="rect">
            <a:avLst/>
          </a:prstGeom>
          <a:noFill/>
        </p:spPr>
        <p:txBody>
          <a:bodyPr wrap="square" rtlCol="0">
            <a:spAutoFit/>
          </a:bodyPr>
          <a:lstStyle/>
          <a:p>
            <a:r>
              <a:rPr lang="en-GB" sz="2800" dirty="0" smtClean="0">
                <a:solidFill>
                  <a:schemeClr val="bg1"/>
                </a:solidFill>
                <a:latin typeface="Cooper Black" panose="0208090404030B020404" pitchFamily="18" charset="0"/>
              </a:rPr>
              <a:t>Choose Your Own Adventure: NDC Oslo 2015 </a:t>
            </a:r>
            <a:endParaRPr lang="en-GB" sz="2800" dirty="0">
              <a:solidFill>
                <a:schemeClr val="bg1"/>
              </a:solidFill>
              <a:latin typeface="Cooper Black" panose="0208090404030B020404" pitchFamily="18" charset="0"/>
            </a:endParaRPr>
          </a:p>
        </p:txBody>
      </p:sp>
      <p:cxnSp>
        <p:nvCxnSpPr>
          <p:cNvPr id="6" name="Straight Connector 5"/>
          <p:cNvCxnSpPr/>
          <p:nvPr/>
        </p:nvCxnSpPr>
        <p:spPr>
          <a:xfrm>
            <a:off x="251520" y="836712"/>
            <a:ext cx="8640960"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251520" y="1052736"/>
            <a:ext cx="8640960" cy="5047536"/>
          </a:xfrm>
          <a:prstGeom prst="rect">
            <a:avLst/>
          </a:prstGeom>
          <a:noFill/>
        </p:spPr>
        <p:txBody>
          <a:bodyPr wrap="square" rtlCol="0">
            <a:spAutoFit/>
          </a:bodyPr>
          <a:lstStyle/>
          <a:p>
            <a:r>
              <a:rPr lang="en-GB" sz="2800" dirty="0" smtClean="0">
                <a:solidFill>
                  <a:schemeClr val="bg1"/>
                </a:solidFill>
              </a:rPr>
              <a:t>You have been at the NDC Oslo after-party for three hours now. You've watched the band, and had a couple of beers, and met lots of really interesting people. Now the party is starting to wind down. The bar will be open for another half-hour, though – and Liam from Huddle is talking about going to an Irish whiskey bar he's heard about. </a:t>
            </a:r>
          </a:p>
          <a:p>
            <a:endParaRPr lang="en-GB" sz="2800" dirty="0">
              <a:solidFill>
                <a:schemeClr val="bg1"/>
              </a:solidFill>
            </a:endParaRPr>
          </a:p>
          <a:p>
            <a:pPr algn="r">
              <a:lnSpc>
                <a:spcPct val="150000"/>
              </a:lnSpc>
            </a:pPr>
            <a:r>
              <a:rPr lang="en-GB" sz="2800" i="1" dirty="0" smtClean="0">
                <a:solidFill>
                  <a:schemeClr val="bg1"/>
                </a:solidFill>
              </a:rPr>
              <a:t>To go to the bar with Liam, go to page </a:t>
            </a:r>
            <a:r>
              <a:rPr lang="en-GB" sz="2800" b="1" i="1" dirty="0" smtClean="0">
                <a:solidFill>
                  <a:schemeClr val="bg1"/>
                </a:solidFill>
              </a:rPr>
              <a:t>74</a:t>
            </a:r>
            <a:r>
              <a:rPr lang="en-GB" sz="2800" i="1" dirty="0" smtClean="0">
                <a:solidFill>
                  <a:schemeClr val="bg1"/>
                </a:solidFill>
              </a:rPr>
              <a:t/>
            </a:r>
            <a:br>
              <a:rPr lang="en-GB" sz="2800" i="1" dirty="0" smtClean="0">
                <a:solidFill>
                  <a:schemeClr val="bg1"/>
                </a:solidFill>
              </a:rPr>
            </a:br>
            <a:r>
              <a:rPr lang="en-GB" sz="2800" i="1" dirty="0" smtClean="0">
                <a:solidFill>
                  <a:schemeClr val="bg1"/>
                </a:solidFill>
              </a:rPr>
              <a:t>To stay at the party and have another beer, go to page </a:t>
            </a:r>
            <a:r>
              <a:rPr lang="en-GB" sz="2800" b="1" i="1" dirty="0" smtClean="0">
                <a:solidFill>
                  <a:schemeClr val="bg1"/>
                </a:solidFill>
              </a:rPr>
              <a:t>23</a:t>
            </a:r>
          </a:p>
          <a:p>
            <a:pPr algn="r">
              <a:lnSpc>
                <a:spcPct val="150000"/>
              </a:lnSpc>
            </a:pPr>
            <a:r>
              <a:rPr lang="en-GB" sz="2800" i="1" dirty="0" smtClean="0">
                <a:solidFill>
                  <a:schemeClr val="bg1"/>
                </a:solidFill>
              </a:rPr>
              <a:t>To go back to your hotel and get some sleep, go to page </a:t>
            </a:r>
            <a:r>
              <a:rPr lang="en-GB" sz="2800" b="1" i="1" dirty="0" smtClean="0">
                <a:solidFill>
                  <a:schemeClr val="bg1"/>
                </a:solidFill>
              </a:rPr>
              <a:t>41</a:t>
            </a:r>
            <a:endParaRPr lang="en-GB" sz="2800" b="1" i="1" dirty="0">
              <a:solidFill>
                <a:schemeClr val="bg1"/>
              </a:solidFill>
            </a:endParaRPr>
          </a:p>
        </p:txBody>
      </p:sp>
    </p:spTree>
    <p:extLst>
      <p:ext uri="{BB962C8B-B14F-4D97-AF65-F5344CB8AC3E}">
        <p14:creationId xmlns:p14="http://schemas.microsoft.com/office/powerpoint/2010/main" val="4391234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28650" y="548680"/>
            <a:ext cx="7886700" cy="6120680"/>
          </a:xfrm>
        </p:spPr>
        <p:txBody>
          <a:bodyPr>
            <a:noAutofit/>
          </a:bodyPr>
          <a:lstStyle/>
          <a:p>
            <a:pPr marL="0" indent="0">
              <a:buNone/>
            </a:pPr>
            <a:r>
              <a:rPr lang="en-GB" sz="2000" b="1" dirty="0" smtClean="0">
                <a:solidFill>
                  <a:schemeClr val="accent4">
                    <a:lumMod val="60000"/>
                    <a:lumOff val="40000"/>
                  </a:schemeClr>
                </a:solidFill>
                <a:latin typeface="Consolas" panose="020B0609020204030204" pitchFamily="49" charset="0"/>
                <a:cs typeface="Consolas" panose="020B0609020204030204" pitchFamily="49" charset="0"/>
              </a:rPr>
              <a:t>GET /profiles HTTP/1.1</a:t>
            </a:r>
            <a:endParaRPr lang="en-GB" sz="2000" b="1" dirty="0" smtClean="0">
              <a:latin typeface="Consolas" panose="020B0609020204030204" pitchFamily="49" charset="0"/>
              <a:cs typeface="Consolas" panose="020B0609020204030204" pitchFamily="49" charset="0"/>
            </a:endParaRPr>
          </a:p>
          <a:p>
            <a:pPr marL="0" indent="0">
              <a:buNone/>
            </a:pPr>
            <a:r>
              <a:rPr lang="en-GB" sz="1600" b="1" dirty="0" smtClean="0">
                <a:latin typeface="Consolas" panose="020B0609020204030204" pitchFamily="49" charset="0"/>
                <a:cs typeface="Consolas" panose="020B0609020204030204" pitchFamily="49" charset="0"/>
              </a:rPr>
              <a:t>200 OK</a:t>
            </a:r>
          </a:p>
          <a:p>
            <a:pPr marL="0" indent="0">
              <a:buNone/>
            </a:pPr>
            <a:r>
              <a:rPr lang="en-GB" sz="1600" b="1" dirty="0">
                <a:latin typeface="Consolas" panose="020B0609020204030204" pitchFamily="49" charset="0"/>
                <a:cs typeface="Consolas" panose="020B0609020204030204" pitchFamily="49" charset="0"/>
              </a:rPr>
              <a:t>Content-Type: </a:t>
            </a:r>
            <a:r>
              <a:rPr lang="en-GB" sz="1600" b="1" dirty="0" smtClean="0">
                <a:latin typeface="Consolas" panose="020B0609020204030204" pitchFamily="49" charset="0"/>
                <a:cs typeface="Consolas" panose="020B0609020204030204" pitchFamily="49" charset="0"/>
              </a:rPr>
              <a:t>application/</a:t>
            </a:r>
            <a:r>
              <a:rPr lang="en-GB" sz="1600" b="1" dirty="0" err="1" smtClean="0">
                <a:solidFill>
                  <a:srgbClr val="FFFF00"/>
                </a:solidFill>
                <a:latin typeface="Consolas" panose="020B0609020204030204" pitchFamily="49" charset="0"/>
                <a:cs typeface="Consolas" panose="020B0609020204030204" pitchFamily="49" charset="0"/>
              </a:rPr>
              <a:t>hal+</a:t>
            </a:r>
            <a:r>
              <a:rPr lang="en-GB" sz="1600" b="1" dirty="0" err="1" smtClean="0">
                <a:latin typeface="Consolas" panose="020B0609020204030204" pitchFamily="49" charset="0"/>
                <a:cs typeface="Consolas" panose="020B0609020204030204" pitchFamily="49" charset="0"/>
              </a:rPr>
              <a:t>json</a:t>
            </a:r>
            <a:endParaRPr lang="en-GB" sz="1600" b="1" dirty="0" smtClean="0">
              <a:solidFill>
                <a:srgbClr val="FFFF00"/>
              </a:solidFill>
              <a:latin typeface="Consolas" panose="020B0609020204030204" pitchFamily="49" charset="0"/>
              <a:cs typeface="Consolas" panose="020B0609020204030204" pitchFamily="49" charset="0"/>
            </a:endParaRPr>
          </a:p>
          <a:p>
            <a:pPr marL="0" indent="0">
              <a:buNone/>
            </a:pPr>
            <a:r>
              <a:rPr lang="en-GB" sz="1600" b="1" dirty="0" smtClean="0">
                <a:latin typeface="Consolas" panose="020B0609020204030204" pitchFamily="49" charset="0"/>
                <a:cs typeface="Consolas" panose="020B0609020204030204" pitchFamily="49" charset="0"/>
              </a:rPr>
              <a:t>{</a:t>
            </a:r>
          </a:p>
          <a:p>
            <a:pPr marL="0" indent="0">
              <a:buNone/>
            </a:pPr>
            <a:r>
              <a:rPr lang="en-GB" sz="1600" b="1" dirty="0" smtClean="0">
                <a:solidFill>
                  <a:srgbClr val="FFFF00"/>
                </a:solidFill>
                <a:latin typeface="Consolas" panose="020B0609020204030204" pitchFamily="49" charset="0"/>
                <a:cs typeface="Consolas" panose="020B0609020204030204" pitchFamily="49" charset="0"/>
              </a:rPr>
              <a:t>  "_links" : {</a:t>
            </a:r>
          </a:p>
          <a:p>
            <a:pPr marL="0" indent="0">
              <a:buNone/>
            </a:pPr>
            <a:r>
              <a:rPr lang="en-GB" sz="1600" b="1" dirty="0">
                <a:solidFill>
                  <a:srgbClr val="FFFF00"/>
                </a:solidFill>
                <a:latin typeface="Consolas" panose="020B0609020204030204" pitchFamily="49" charset="0"/>
                <a:cs typeface="Consolas" panose="020B0609020204030204" pitchFamily="49" charset="0"/>
              </a:rPr>
              <a:t> </a:t>
            </a:r>
            <a:r>
              <a:rPr lang="en-GB" sz="1600" b="1" dirty="0" smtClean="0">
                <a:solidFill>
                  <a:srgbClr val="FFFF00"/>
                </a:solidFill>
                <a:latin typeface="Consolas" panose="020B0609020204030204" pitchFamily="49" charset="0"/>
                <a:cs typeface="Consolas" panose="020B0609020204030204" pitchFamily="49" charset="0"/>
              </a:rPr>
              <a:t>   "self" : { "</a:t>
            </a:r>
            <a:r>
              <a:rPr lang="en-GB" sz="1600" b="1" dirty="0" err="1" smtClean="0">
                <a:solidFill>
                  <a:srgbClr val="FFFF00"/>
                </a:solidFill>
                <a:latin typeface="Consolas" panose="020B0609020204030204" pitchFamily="49" charset="0"/>
                <a:cs typeface="Consolas" panose="020B0609020204030204" pitchFamily="49" charset="0"/>
              </a:rPr>
              <a:t>href</a:t>
            </a:r>
            <a:r>
              <a:rPr lang="en-GB" sz="1600" b="1" dirty="0" smtClean="0">
                <a:solidFill>
                  <a:srgbClr val="FFFF00"/>
                </a:solidFill>
                <a:latin typeface="Consolas" panose="020B0609020204030204" pitchFamily="49" charset="0"/>
                <a:cs typeface="Consolas" panose="020B0609020204030204" pitchFamily="49" charset="0"/>
              </a:rPr>
              <a:t>" : "http://my.api/profiles?page=1" },</a:t>
            </a:r>
          </a:p>
          <a:p>
            <a:pPr marL="0" indent="0">
              <a:buNone/>
            </a:pPr>
            <a:r>
              <a:rPr lang="en-GB" sz="1600" b="1" dirty="0">
                <a:solidFill>
                  <a:srgbClr val="FFFF00"/>
                </a:solidFill>
                <a:latin typeface="Consolas" panose="020B0609020204030204" pitchFamily="49" charset="0"/>
                <a:cs typeface="Consolas" panose="020B0609020204030204" pitchFamily="49" charset="0"/>
              </a:rPr>
              <a:t> </a:t>
            </a:r>
            <a:r>
              <a:rPr lang="en-GB" sz="1600" b="1" dirty="0" smtClean="0">
                <a:solidFill>
                  <a:srgbClr val="FFFF00"/>
                </a:solidFill>
                <a:latin typeface="Consolas" panose="020B0609020204030204" pitchFamily="49" charset="0"/>
                <a:cs typeface="Consolas" panose="020B0609020204030204" pitchFamily="49" charset="0"/>
              </a:rPr>
              <a:t>   "</a:t>
            </a:r>
            <a:r>
              <a:rPr lang="en-GB" sz="1600" b="1" dirty="0">
                <a:solidFill>
                  <a:srgbClr val="FFFF00"/>
                </a:solidFill>
                <a:latin typeface="Consolas" panose="020B0609020204030204" pitchFamily="49" charset="0"/>
                <a:cs typeface="Consolas" panose="020B0609020204030204" pitchFamily="49" charset="0"/>
              </a:rPr>
              <a:t>next" : { "</a:t>
            </a:r>
            <a:r>
              <a:rPr lang="en-GB" sz="1600" b="1" dirty="0" err="1">
                <a:solidFill>
                  <a:srgbClr val="FFFF00"/>
                </a:solidFill>
                <a:latin typeface="Consolas" panose="020B0609020204030204" pitchFamily="49" charset="0"/>
                <a:cs typeface="Consolas" panose="020B0609020204030204" pitchFamily="49" charset="0"/>
              </a:rPr>
              <a:t>href</a:t>
            </a:r>
            <a:r>
              <a:rPr lang="en-GB" sz="1600" b="1" dirty="0">
                <a:solidFill>
                  <a:srgbClr val="FFFF00"/>
                </a:solidFill>
                <a:latin typeface="Consolas" panose="020B0609020204030204" pitchFamily="49" charset="0"/>
                <a:cs typeface="Consolas" panose="020B0609020204030204" pitchFamily="49" charset="0"/>
              </a:rPr>
              <a:t>" : </a:t>
            </a:r>
            <a:r>
              <a:rPr lang="en-GB" sz="1600" b="1" dirty="0" smtClean="0">
                <a:solidFill>
                  <a:srgbClr val="FFFF00"/>
                </a:solidFill>
                <a:latin typeface="Consolas" panose="020B0609020204030204" pitchFamily="49" charset="0"/>
                <a:cs typeface="Consolas" panose="020B0609020204030204" pitchFamily="49" charset="0"/>
              </a:rPr>
              <a:t>"</a:t>
            </a:r>
            <a:r>
              <a:rPr lang="en-GB" sz="1600" b="1" dirty="0">
                <a:solidFill>
                  <a:srgbClr val="FFFF00"/>
                </a:solidFill>
                <a:latin typeface="Consolas" panose="020B0609020204030204" pitchFamily="49" charset="0"/>
                <a:cs typeface="Consolas" panose="020B0609020204030204" pitchFamily="49" charset="0"/>
              </a:rPr>
              <a:t>http://my.api</a:t>
            </a:r>
            <a:r>
              <a:rPr lang="en-GB" sz="1600" b="1" dirty="0" smtClean="0">
                <a:solidFill>
                  <a:srgbClr val="FFFF00"/>
                </a:solidFill>
                <a:latin typeface="Consolas" panose="020B0609020204030204" pitchFamily="49" charset="0"/>
                <a:cs typeface="Consolas" panose="020B0609020204030204" pitchFamily="49" charset="0"/>
              </a:rPr>
              <a:t>/profiles?page=2</a:t>
            </a:r>
            <a:r>
              <a:rPr lang="en-GB" sz="1600" b="1" dirty="0">
                <a:solidFill>
                  <a:srgbClr val="FFFF00"/>
                </a:solidFill>
                <a:latin typeface="Consolas" panose="020B0609020204030204" pitchFamily="49" charset="0"/>
                <a:cs typeface="Consolas" panose="020B0609020204030204" pitchFamily="49" charset="0"/>
              </a:rPr>
              <a:t>" </a:t>
            </a:r>
            <a:r>
              <a:rPr lang="en-GB" sz="1600" b="1" dirty="0" smtClean="0">
                <a:solidFill>
                  <a:srgbClr val="FFFF00"/>
                </a:solidFill>
                <a:latin typeface="Consolas" panose="020B0609020204030204" pitchFamily="49" charset="0"/>
                <a:cs typeface="Consolas" panose="020B0609020204030204" pitchFamily="49" charset="0"/>
              </a:rPr>
              <a:t>},</a:t>
            </a:r>
          </a:p>
          <a:p>
            <a:pPr marL="0" indent="0">
              <a:buNone/>
            </a:pPr>
            <a:r>
              <a:rPr lang="en-GB" sz="1600" b="1" dirty="0">
                <a:solidFill>
                  <a:srgbClr val="FFFF00"/>
                </a:solidFill>
                <a:latin typeface="Consolas" panose="020B0609020204030204" pitchFamily="49" charset="0"/>
                <a:cs typeface="Consolas" panose="020B0609020204030204" pitchFamily="49" charset="0"/>
              </a:rPr>
              <a:t> </a:t>
            </a:r>
            <a:r>
              <a:rPr lang="en-GB" sz="1600" b="1" dirty="0" smtClean="0">
                <a:solidFill>
                  <a:srgbClr val="FFFF00"/>
                </a:solidFill>
                <a:latin typeface="Consolas" panose="020B0609020204030204" pitchFamily="49" charset="0"/>
                <a:cs typeface="Consolas" panose="020B0609020204030204" pitchFamily="49" charset="0"/>
              </a:rPr>
              <a:t>   "last" </a:t>
            </a:r>
            <a:r>
              <a:rPr lang="en-GB" sz="1600" b="1" dirty="0">
                <a:solidFill>
                  <a:srgbClr val="FFFF00"/>
                </a:solidFill>
                <a:latin typeface="Consolas" panose="020B0609020204030204" pitchFamily="49" charset="0"/>
                <a:cs typeface="Consolas" panose="020B0609020204030204" pitchFamily="49" charset="0"/>
              </a:rPr>
              <a:t>: { "</a:t>
            </a:r>
            <a:r>
              <a:rPr lang="en-GB" sz="1600" b="1" dirty="0" err="1">
                <a:solidFill>
                  <a:srgbClr val="FFFF00"/>
                </a:solidFill>
                <a:latin typeface="Consolas" panose="020B0609020204030204" pitchFamily="49" charset="0"/>
                <a:cs typeface="Consolas" panose="020B0609020204030204" pitchFamily="49" charset="0"/>
              </a:rPr>
              <a:t>href</a:t>
            </a:r>
            <a:r>
              <a:rPr lang="en-GB" sz="1600" b="1" dirty="0">
                <a:solidFill>
                  <a:srgbClr val="FFFF00"/>
                </a:solidFill>
                <a:latin typeface="Consolas" panose="020B0609020204030204" pitchFamily="49" charset="0"/>
                <a:cs typeface="Consolas" panose="020B0609020204030204" pitchFamily="49" charset="0"/>
              </a:rPr>
              <a:t>" : </a:t>
            </a:r>
            <a:r>
              <a:rPr lang="en-GB" sz="1600" b="1" dirty="0" smtClean="0">
                <a:solidFill>
                  <a:srgbClr val="FFFF00"/>
                </a:solidFill>
                <a:latin typeface="Consolas" panose="020B0609020204030204" pitchFamily="49" charset="0"/>
                <a:cs typeface="Consolas" panose="020B0609020204030204" pitchFamily="49" charset="0"/>
              </a:rPr>
              <a:t>"</a:t>
            </a:r>
            <a:r>
              <a:rPr lang="en-GB" sz="1600" b="1" dirty="0">
                <a:solidFill>
                  <a:srgbClr val="FFFF00"/>
                </a:solidFill>
                <a:latin typeface="Consolas" panose="020B0609020204030204" pitchFamily="49" charset="0"/>
                <a:cs typeface="Consolas" panose="020B0609020204030204" pitchFamily="49" charset="0"/>
              </a:rPr>
              <a:t>http://my.api</a:t>
            </a:r>
            <a:r>
              <a:rPr lang="en-GB" sz="1600" b="1" dirty="0" smtClean="0">
                <a:solidFill>
                  <a:srgbClr val="FFFF00"/>
                </a:solidFill>
                <a:latin typeface="Consolas" panose="020B0609020204030204" pitchFamily="49" charset="0"/>
                <a:cs typeface="Consolas" panose="020B0609020204030204" pitchFamily="49" charset="0"/>
              </a:rPr>
              <a:t>/profiles?page=214" }</a:t>
            </a:r>
          </a:p>
          <a:p>
            <a:pPr marL="0" indent="0">
              <a:buNone/>
            </a:pPr>
            <a:r>
              <a:rPr lang="en-GB" sz="1600" b="1" dirty="0" smtClean="0">
                <a:solidFill>
                  <a:srgbClr val="FFFF00"/>
                </a:solidFill>
                <a:latin typeface="Consolas" panose="020B0609020204030204" pitchFamily="49" charset="0"/>
                <a:cs typeface="Consolas" panose="020B0609020204030204" pitchFamily="49" charset="0"/>
              </a:rPr>
              <a:t>  },</a:t>
            </a: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"items</a:t>
            </a:r>
            <a:r>
              <a:rPr lang="en-GB" sz="1600" b="1" dirty="0">
                <a:latin typeface="Consolas" panose="020B0609020204030204" pitchFamily="49" charset="0"/>
                <a:cs typeface="Consolas" panose="020B0609020204030204" pitchFamily="49" charset="0"/>
              </a:rPr>
              <a:t>:" [	</a:t>
            </a:r>
            <a:r>
              <a:rPr lang="en-GB" sz="1600" b="1" dirty="0" smtClean="0">
                <a:latin typeface="Consolas" panose="020B0609020204030204" pitchFamily="49" charset="0"/>
                <a:cs typeface="Consolas" panose="020B0609020204030204" pitchFamily="49" charset="0"/>
              </a:rPr>
              <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 </a:t>
            </a:r>
            <a:r>
              <a:rPr lang="en-GB" sz="1600" b="1" dirty="0">
                <a:latin typeface="Consolas" panose="020B0609020204030204" pitchFamily="49" charset="0"/>
                <a:cs typeface="Consolas" panose="020B0609020204030204" pitchFamily="49" charset="0"/>
              </a:rPr>
              <a:t>"id": 1, "name": "Dylan Beattie", "twitter": "@</a:t>
            </a:r>
            <a:r>
              <a:rPr lang="en-GB" sz="1600" b="1" dirty="0" err="1">
                <a:latin typeface="Consolas" panose="020B0609020204030204" pitchFamily="49" charset="0"/>
                <a:cs typeface="Consolas" panose="020B0609020204030204" pitchFamily="49" charset="0"/>
              </a:rPr>
              <a:t>dylanbeattie</a:t>
            </a:r>
            <a:r>
              <a:rPr lang="en-GB" sz="1600" b="1" dirty="0">
                <a:latin typeface="Consolas" panose="020B0609020204030204" pitchFamily="49" charset="0"/>
                <a:cs typeface="Consolas" panose="020B0609020204030204" pitchFamily="49" charset="0"/>
              </a:rPr>
              <a:t>" }</a:t>
            </a: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 </a:t>
            </a:r>
            <a:r>
              <a:rPr lang="en-GB" sz="1600" b="1" dirty="0">
                <a:latin typeface="Consolas" panose="020B0609020204030204" pitchFamily="49" charset="0"/>
                <a:cs typeface="Consolas" panose="020B0609020204030204" pitchFamily="49" charset="0"/>
              </a:rPr>
              <a:t>"id": 2, "name": "Mark </a:t>
            </a:r>
            <a:r>
              <a:rPr lang="en-GB" sz="1600" b="1" dirty="0" err="1">
                <a:latin typeface="Consolas" panose="020B0609020204030204" pitchFamily="49" charset="0"/>
                <a:cs typeface="Consolas" panose="020B0609020204030204" pitchFamily="49" charset="0"/>
              </a:rPr>
              <a:t>Rendle</a:t>
            </a:r>
            <a:r>
              <a:rPr lang="en-GB" sz="1600" b="1" dirty="0">
                <a:latin typeface="Consolas" panose="020B0609020204030204" pitchFamily="49" charset="0"/>
                <a:cs typeface="Consolas" panose="020B0609020204030204" pitchFamily="49" charset="0"/>
              </a:rPr>
              <a:t>", "twitter": "@</a:t>
            </a:r>
            <a:r>
              <a:rPr lang="en-GB" sz="1600" b="1" dirty="0" err="1">
                <a:latin typeface="Consolas" panose="020B0609020204030204" pitchFamily="49" charset="0"/>
                <a:cs typeface="Consolas" panose="020B0609020204030204" pitchFamily="49" charset="0"/>
              </a:rPr>
              <a:t>markrendle</a:t>
            </a:r>
            <a:r>
              <a:rPr lang="en-GB" sz="1600" b="1" dirty="0">
                <a:latin typeface="Consolas" panose="020B0609020204030204" pitchFamily="49" charset="0"/>
                <a:cs typeface="Consolas" panose="020B0609020204030204" pitchFamily="49" charset="0"/>
              </a:rPr>
              <a:t>" },</a:t>
            </a: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 </a:t>
            </a:r>
            <a:r>
              <a:rPr lang="en-GB" sz="1600" b="1" dirty="0">
                <a:latin typeface="Consolas" panose="020B0609020204030204" pitchFamily="49" charset="0"/>
                <a:cs typeface="Consolas" panose="020B0609020204030204" pitchFamily="49" charset="0"/>
              </a:rPr>
              <a:t>"id": 3, "name": "Ian Cooper", "twitter": "@</a:t>
            </a:r>
            <a:r>
              <a:rPr lang="en-GB" sz="1600" b="1" dirty="0" err="1">
                <a:latin typeface="Consolas" panose="020B0609020204030204" pitchFamily="49" charset="0"/>
                <a:cs typeface="Consolas" panose="020B0609020204030204" pitchFamily="49" charset="0"/>
              </a:rPr>
              <a:t>icooper</a:t>
            </a: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a:t>
            </a:r>
            <a:endParaRPr lang="en-GB" sz="1600" b="1" dirty="0">
              <a:latin typeface="Consolas" panose="020B0609020204030204" pitchFamily="49" charset="0"/>
              <a:cs typeface="Consolas" panose="020B0609020204030204" pitchFamily="49" charset="0"/>
            </a:endParaRPr>
          </a:p>
          <a:p>
            <a:pPr marL="0" indent="0">
              <a:buNone/>
            </a:pPr>
            <a:r>
              <a:rPr lang="en-GB" sz="1600" b="1" dirty="0">
                <a:latin typeface="Consolas" panose="020B0609020204030204" pitchFamily="49" charset="0"/>
                <a:cs typeface="Consolas" panose="020B0609020204030204" pitchFamily="49" charset="0"/>
              </a:rPr>
              <a:t>  </a:t>
            </a:r>
            <a:r>
              <a:rPr lang="en-GB" sz="1600" b="1" dirty="0" smtClean="0">
                <a:latin typeface="Consolas" panose="020B0609020204030204" pitchFamily="49" charset="0"/>
                <a:cs typeface="Consolas" panose="020B0609020204030204" pitchFamily="49" charset="0"/>
              </a:rPr>
              <a:t>   { </a:t>
            </a:r>
            <a:r>
              <a:rPr lang="en-GB" sz="1600" b="1" dirty="0">
                <a:latin typeface="Consolas" panose="020B0609020204030204" pitchFamily="49" charset="0"/>
                <a:cs typeface="Consolas" panose="020B0609020204030204" pitchFamily="49" charset="0"/>
              </a:rPr>
              <a:t>"id": </a:t>
            </a:r>
            <a:r>
              <a:rPr lang="en-GB" sz="1600" b="1" dirty="0" smtClean="0">
                <a:latin typeface="Consolas" panose="020B0609020204030204" pitchFamily="49" charset="0"/>
                <a:cs typeface="Consolas" panose="020B0609020204030204" pitchFamily="49" charset="0"/>
              </a:rPr>
              <a:t>10</a:t>
            </a:r>
            <a:r>
              <a:rPr lang="en-GB" sz="1600" b="1" dirty="0">
                <a:latin typeface="Consolas" panose="020B0609020204030204" pitchFamily="49" charset="0"/>
                <a:cs typeface="Consolas" panose="020B0609020204030204" pitchFamily="49" charset="0"/>
              </a:rPr>
              <a:t>, "name": "Udi </a:t>
            </a:r>
            <a:r>
              <a:rPr lang="en-GB" sz="1600" b="1" dirty="0" err="1">
                <a:latin typeface="Consolas" panose="020B0609020204030204" pitchFamily="49" charset="0"/>
                <a:cs typeface="Consolas" panose="020B0609020204030204" pitchFamily="49" charset="0"/>
              </a:rPr>
              <a:t>Dahan</a:t>
            </a:r>
            <a:r>
              <a:rPr lang="en-GB" sz="1600" b="1" dirty="0">
                <a:latin typeface="Consolas" panose="020B0609020204030204" pitchFamily="49" charset="0"/>
                <a:cs typeface="Consolas" panose="020B0609020204030204" pitchFamily="49" charset="0"/>
              </a:rPr>
              <a:t>", "twitter": "@</a:t>
            </a:r>
            <a:r>
              <a:rPr lang="en-GB" sz="1600" b="1" dirty="0" err="1">
                <a:latin typeface="Consolas" panose="020B0609020204030204" pitchFamily="49" charset="0"/>
                <a:cs typeface="Consolas" panose="020B0609020204030204" pitchFamily="49" charset="0"/>
              </a:rPr>
              <a:t>udidahan</a:t>
            </a:r>
            <a:r>
              <a:rPr lang="en-GB" sz="1600" b="1" dirty="0">
                <a:latin typeface="Consolas" panose="020B0609020204030204" pitchFamily="49" charset="0"/>
                <a:cs typeface="Consolas" panose="020B0609020204030204" pitchFamily="49" charset="0"/>
              </a:rPr>
              <a:t>" }</a:t>
            </a:r>
          </a:p>
          <a:p>
            <a:pPr marL="0" indent="0">
              <a:buNone/>
            </a:pPr>
            <a:r>
              <a:rPr lang="en-GB" sz="1600" b="1" dirty="0" smtClean="0">
                <a:latin typeface="Consolas" panose="020B0609020204030204" pitchFamily="49" charset="0"/>
                <a:cs typeface="Consolas" panose="020B0609020204030204" pitchFamily="49" charset="0"/>
              </a:rPr>
              <a:t>  ]</a:t>
            </a:r>
            <a:endParaRPr lang="en-GB" sz="1600" b="1" dirty="0">
              <a:latin typeface="Consolas" panose="020B0609020204030204" pitchFamily="49" charset="0"/>
              <a:cs typeface="Consolas" panose="020B0609020204030204" pitchFamily="49" charset="0"/>
            </a:endParaRPr>
          </a:p>
          <a:p>
            <a:pPr marL="0" indent="0">
              <a:buNone/>
            </a:pPr>
            <a:r>
              <a:rPr lang="en-GB" sz="1600" b="1" dirty="0" smtClean="0">
                <a:latin typeface="Consolas" panose="020B0609020204030204" pitchFamily="49" charset="0"/>
                <a:cs typeface="Consolas" panose="020B0609020204030204" pitchFamily="49" charset="0"/>
              </a:rPr>
              <a:t>}</a:t>
            </a:r>
          </a:p>
          <a:p>
            <a:pPr marL="0" indent="0">
              <a:buNone/>
            </a:pPr>
            <a:endParaRPr lang="en-GB" sz="1100" b="1" dirty="0" smtClean="0">
              <a:latin typeface="Consolas" panose="020B0609020204030204" pitchFamily="49" charset="0"/>
              <a:cs typeface="Consolas" panose="020B0609020204030204" pitchFamily="49" charset="0"/>
            </a:endParaRPr>
          </a:p>
          <a:p>
            <a:pPr marL="0" indent="0">
              <a:buNone/>
            </a:pPr>
            <a:endParaRPr lang="en-GB" sz="11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19489434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251520" y="548680"/>
            <a:ext cx="8640960" cy="6120680"/>
          </a:xfrm>
        </p:spPr>
        <p:txBody>
          <a:bodyPr>
            <a:noAutofit/>
          </a:bodyPr>
          <a:lstStyle/>
          <a:p>
            <a:pPr marL="0" indent="0">
              <a:buNone/>
            </a:pP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GET /profiles/1 HTTP/1.1</a:t>
            </a:r>
          </a:p>
          <a:p>
            <a:pPr marL="0" indent="0">
              <a:buNone/>
            </a:pPr>
            <a:endParaRPr lang="en-GB" sz="1600" b="1" dirty="0">
              <a:latin typeface="Consolas" panose="020B0609020204030204" pitchFamily="49" charset="0"/>
              <a:cs typeface="Consolas" panose="020B0609020204030204" pitchFamily="49" charset="0"/>
            </a:endParaRPr>
          </a:p>
          <a:p>
            <a:pPr marL="0" indent="0">
              <a:buNone/>
            </a:pPr>
            <a:r>
              <a:rPr lang="en-GB" sz="1600" b="1" dirty="0" smtClean="0">
                <a:latin typeface="Consolas" panose="020B0609020204030204" pitchFamily="49" charset="0"/>
                <a:cs typeface="Consolas" panose="020B0609020204030204" pitchFamily="49" charset="0"/>
              </a:rPr>
              <a:t>200 OK </a:t>
            </a:r>
          </a:p>
          <a:p>
            <a:pPr marL="0" indent="0">
              <a:buNone/>
            </a:pPr>
            <a:r>
              <a:rPr lang="en-GB" sz="1600" b="1" dirty="0" smtClean="0">
                <a:latin typeface="Consolas" panose="020B0609020204030204" pitchFamily="49" charset="0"/>
                <a:cs typeface="Consolas" panose="020B0609020204030204" pitchFamily="49" charset="0"/>
              </a:rPr>
              <a:t>Content-Type: application/</a:t>
            </a:r>
            <a:r>
              <a:rPr lang="en-GB" sz="1600" b="1" dirty="0" err="1" smtClean="0">
                <a:latin typeface="Consolas" panose="020B0609020204030204" pitchFamily="49" charset="0"/>
                <a:cs typeface="Consolas" panose="020B0609020204030204" pitchFamily="49" charset="0"/>
              </a:rPr>
              <a:t>json</a:t>
            </a:r>
            <a:endParaRPr lang="en-GB" sz="1600" b="1" dirty="0" smtClean="0">
              <a:latin typeface="Consolas" panose="020B0609020204030204" pitchFamily="49" charset="0"/>
              <a:cs typeface="Consolas" panose="020B0609020204030204" pitchFamily="49" charset="0"/>
            </a:endParaRPr>
          </a:p>
          <a:p>
            <a:pPr marL="0" indent="0">
              <a:buNone/>
            </a:pPr>
            <a:endParaRPr lang="en-GB" sz="1600" b="1" dirty="0" smtClean="0">
              <a:latin typeface="Consolas" panose="020B0609020204030204" pitchFamily="49" charset="0"/>
              <a:cs typeface="Consolas" panose="020B0609020204030204" pitchFamily="49" charset="0"/>
            </a:endParaRPr>
          </a:p>
          <a:p>
            <a:pPr marL="0" indent="0">
              <a:buNone/>
            </a:pPr>
            <a:r>
              <a:rPr lang="en-GB" sz="1600" b="1" dirty="0" smtClean="0">
                <a:latin typeface="Consolas" panose="020B0609020204030204" pitchFamily="49" charset="0"/>
                <a:cs typeface="Consolas" panose="020B0609020204030204" pitchFamily="49" charset="0"/>
              </a:rPr>
              <a:t>{</a:t>
            </a:r>
            <a:r>
              <a:rPr lang="en-GB" sz="1600" b="1" dirty="0">
                <a:latin typeface="Consolas" panose="020B0609020204030204" pitchFamily="49" charset="0"/>
                <a:cs typeface="Consolas" panose="020B0609020204030204" pitchFamily="49" charset="0"/>
              </a:rPr>
              <a:t/>
            </a:r>
            <a:br>
              <a:rPr lang="en-GB" sz="1600" b="1" dirty="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"id": 1,</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"name": "Dylan Beattie",</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"twitter": "@</a:t>
            </a:r>
            <a:r>
              <a:rPr lang="en-GB" sz="1600" b="1" dirty="0" err="1" smtClean="0">
                <a:latin typeface="Consolas" panose="020B0609020204030204" pitchFamily="49" charset="0"/>
                <a:cs typeface="Consolas" panose="020B0609020204030204" pitchFamily="49" charset="0"/>
              </a:rPr>
              <a:t>dylanbeattie</a:t>
            </a:r>
            <a:r>
              <a:rPr lang="en-GB" sz="1600" b="1" dirty="0" smtClean="0">
                <a:latin typeface="Consolas" panose="020B0609020204030204" pitchFamily="49" charset="0"/>
                <a:cs typeface="Consolas" panose="020B0609020204030204" pitchFamily="49" charset="0"/>
              </a:rPr>
              <a:t>",</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"friends" : [</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 "id": 5, "name": "Ian Cooper", "twitter" : "@</a:t>
            </a:r>
            <a:r>
              <a:rPr lang="en-GB" sz="1600" b="1" dirty="0" err="1" smtClean="0">
                <a:latin typeface="Consolas" panose="020B0609020204030204" pitchFamily="49" charset="0"/>
                <a:cs typeface="Consolas" panose="020B0609020204030204" pitchFamily="49" charset="0"/>
              </a:rPr>
              <a:t>icooper</a:t>
            </a:r>
            <a:r>
              <a:rPr lang="en-GB" sz="1600" b="1" dirty="0" smtClean="0">
                <a:latin typeface="Consolas" panose="020B0609020204030204" pitchFamily="49" charset="0"/>
                <a:cs typeface="Consolas" panose="020B0609020204030204" pitchFamily="49" charset="0"/>
              </a:rPr>
              <a:t>" },</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 </a:t>
            </a:r>
            <a:r>
              <a:rPr lang="en-GB" sz="1600" b="1" dirty="0">
                <a:latin typeface="Consolas" panose="020B0609020204030204" pitchFamily="49" charset="0"/>
                <a:cs typeface="Consolas" panose="020B0609020204030204" pitchFamily="49" charset="0"/>
              </a:rPr>
              <a:t>"id": </a:t>
            </a:r>
            <a:r>
              <a:rPr lang="en-GB" sz="1600" b="1" dirty="0" smtClean="0">
                <a:latin typeface="Consolas" panose="020B0609020204030204" pitchFamily="49" charset="0"/>
                <a:cs typeface="Consolas" panose="020B0609020204030204" pitchFamily="49" charset="0"/>
              </a:rPr>
              <a:t>6, </a:t>
            </a:r>
            <a:r>
              <a:rPr lang="en-GB" sz="1600" b="1" dirty="0">
                <a:latin typeface="Consolas" panose="020B0609020204030204" pitchFamily="49" charset="0"/>
                <a:cs typeface="Consolas" panose="020B0609020204030204" pitchFamily="49" charset="0"/>
              </a:rPr>
              <a:t>"name": </a:t>
            </a:r>
            <a:r>
              <a:rPr lang="en-GB" sz="1600" b="1" dirty="0" smtClean="0">
                <a:latin typeface="Consolas" panose="020B0609020204030204" pitchFamily="49" charset="0"/>
                <a:cs typeface="Consolas" panose="020B0609020204030204" pitchFamily="49" charset="0"/>
              </a:rPr>
              <a:t>"Toby Henderson", </a:t>
            </a:r>
            <a:r>
              <a:rPr lang="en-GB" sz="1600" b="1" dirty="0">
                <a:latin typeface="Consolas" panose="020B0609020204030204" pitchFamily="49" charset="0"/>
                <a:cs typeface="Consolas" panose="020B0609020204030204" pitchFamily="49" charset="0"/>
              </a:rPr>
              <a:t>"twitter" : </a:t>
            </a:r>
            <a:r>
              <a:rPr lang="en-GB" sz="1600" b="1" dirty="0" smtClean="0">
                <a:latin typeface="Consolas" panose="020B0609020204030204" pitchFamily="49" charset="0"/>
                <a:cs typeface="Consolas" panose="020B0609020204030204" pitchFamily="49" charset="0"/>
              </a:rPr>
              <a:t>"@</a:t>
            </a:r>
            <a:r>
              <a:rPr lang="en-GB" sz="1600" b="1" dirty="0" err="1" smtClean="0">
                <a:latin typeface="Consolas" panose="020B0609020204030204" pitchFamily="49" charset="0"/>
                <a:cs typeface="Consolas" panose="020B0609020204030204" pitchFamily="49" charset="0"/>
              </a:rPr>
              <a:t>holytshirt</a:t>
            </a:r>
            <a:r>
              <a:rPr lang="en-GB" sz="1600" b="1" dirty="0" smtClean="0">
                <a:latin typeface="Consolas" panose="020B0609020204030204" pitchFamily="49" charset="0"/>
                <a:cs typeface="Consolas" panose="020B0609020204030204" pitchFamily="49" charset="0"/>
              </a:rPr>
              <a:t>" },</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 "id": 9, "name": "Liam Westley", "twitter", "@</a:t>
            </a:r>
            <a:r>
              <a:rPr lang="en-GB" sz="1600" b="1" dirty="0" err="1" smtClean="0">
                <a:latin typeface="Consolas" panose="020B0609020204030204" pitchFamily="49" charset="0"/>
                <a:cs typeface="Consolas" panose="020B0609020204030204" pitchFamily="49" charset="0"/>
              </a:rPr>
              <a:t>westleyl</a:t>
            </a:r>
            <a:r>
              <a:rPr lang="en-GB" sz="1600" b="1" dirty="0" smtClean="0">
                <a:latin typeface="Consolas" panose="020B0609020204030204" pitchFamily="49" charset="0"/>
                <a:cs typeface="Consolas" panose="020B0609020204030204" pitchFamily="49" charset="0"/>
              </a:rPr>
              <a:t>" },</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 another 500 friends here...</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a:t>
            </a:r>
          </a:p>
          <a:p>
            <a:pPr marL="0" indent="0">
              <a:buNone/>
            </a:pPr>
            <a:r>
              <a:rPr lang="en-GB" sz="1600" b="1" dirty="0" smtClean="0">
                <a:latin typeface="Consolas" panose="020B0609020204030204" pitchFamily="49" charset="0"/>
                <a:cs typeface="Consolas" panose="020B0609020204030204" pitchFamily="49" charset="0"/>
              </a:rPr>
              <a:t>}</a:t>
            </a:r>
          </a:p>
          <a:p>
            <a:pPr marL="0" indent="0">
              <a:buNone/>
            </a:pPr>
            <a:endParaRPr lang="en-GB" sz="1600" b="1" dirty="0" smtClean="0">
              <a:latin typeface="Consolas" panose="020B0609020204030204" pitchFamily="49" charset="0"/>
              <a:cs typeface="Consolas" panose="020B0609020204030204" pitchFamily="49" charset="0"/>
            </a:endParaRPr>
          </a:p>
          <a:p>
            <a:pPr marL="0" indent="0">
              <a:buNone/>
            </a:pPr>
            <a:endParaRPr lang="en-GB" sz="1600" b="1" dirty="0" smtClean="0">
              <a:latin typeface="Consolas" panose="020B0609020204030204" pitchFamily="49" charset="0"/>
              <a:cs typeface="Consolas" panose="020B0609020204030204" pitchFamily="49" charset="0"/>
            </a:endParaRPr>
          </a:p>
          <a:p>
            <a:pPr marL="0" indent="0">
              <a:buNone/>
            </a:pPr>
            <a:endParaRPr lang="en-GB" sz="1600" b="1" dirty="0">
              <a:latin typeface="Consolas" panose="020B0609020204030204" pitchFamily="49" charset="0"/>
              <a:cs typeface="Consolas" panose="020B0609020204030204" pitchFamily="49" charset="0"/>
            </a:endParaRPr>
          </a:p>
          <a:p>
            <a:pPr marL="0" indent="0">
              <a:buNone/>
            </a:pPr>
            <a:endParaRPr lang="en-GB" sz="16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8711461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GB" sz="3600" dirty="0" smtClean="0"/>
              <a:t>"When </a:t>
            </a:r>
            <a:r>
              <a:rPr lang="en-GB" sz="3600" dirty="0"/>
              <a:t>given </a:t>
            </a:r>
            <a:r>
              <a:rPr lang="en-GB" sz="4400" b="1" dirty="0"/>
              <a:t>a name</a:t>
            </a:r>
            <a:r>
              <a:rPr lang="en-GB" sz="3600" dirty="0"/>
              <a:t>, a </a:t>
            </a:r>
            <a:r>
              <a:rPr lang="en-GB" sz="3600" dirty="0" smtClean="0"/>
              <a:t/>
            </a:r>
            <a:br>
              <a:rPr lang="en-GB" sz="3600" dirty="0" smtClean="0"/>
            </a:br>
            <a:r>
              <a:rPr lang="en-GB" sz="4800" dirty="0" smtClean="0"/>
              <a:t>coordinated </a:t>
            </a:r>
            <a:r>
              <a:rPr lang="en-GB" sz="4800" dirty="0"/>
              <a:t>set</a:t>
            </a:r>
            <a:r>
              <a:rPr lang="en-GB" sz="3600" dirty="0"/>
              <a:t> of </a:t>
            </a:r>
            <a:r>
              <a:rPr lang="en-GB" sz="6000" b="1" dirty="0"/>
              <a:t>architectural constraints </a:t>
            </a:r>
            <a:endParaRPr lang="en-GB" sz="3600" dirty="0" smtClean="0"/>
          </a:p>
          <a:p>
            <a:pPr marL="0" indent="0" algn="ctr">
              <a:buNone/>
            </a:pPr>
            <a:r>
              <a:rPr lang="en-GB" sz="3600" dirty="0" smtClean="0"/>
              <a:t>becomes </a:t>
            </a:r>
            <a:r>
              <a:rPr lang="en-GB" sz="3600" dirty="0"/>
              <a:t>an </a:t>
            </a:r>
            <a:r>
              <a:rPr lang="en-GB" sz="4400" b="1" dirty="0"/>
              <a:t>architectural </a:t>
            </a:r>
            <a:r>
              <a:rPr lang="en-GB" sz="4400" b="1" dirty="0" smtClean="0"/>
              <a:t>style</a:t>
            </a:r>
            <a:r>
              <a:rPr lang="en-GB" sz="3600" dirty="0" smtClean="0"/>
              <a:t>"</a:t>
            </a:r>
            <a:endParaRPr lang="en-GB" sz="3600" dirty="0"/>
          </a:p>
        </p:txBody>
      </p:sp>
    </p:spTree>
    <p:extLst>
      <p:ext uri="{BB962C8B-B14F-4D97-AF65-F5344CB8AC3E}">
        <p14:creationId xmlns:p14="http://schemas.microsoft.com/office/powerpoint/2010/main" val="18625920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251520" y="548680"/>
            <a:ext cx="8640960" cy="6120680"/>
          </a:xfrm>
        </p:spPr>
        <p:txBody>
          <a:bodyPr>
            <a:noAutofit/>
          </a:bodyPr>
          <a:lstStyle/>
          <a:p>
            <a:pPr marL="0" indent="0">
              <a:buNone/>
            </a:pPr>
            <a:r>
              <a:rPr lang="en-GB" sz="1400" b="1" dirty="0" smtClean="0">
                <a:solidFill>
                  <a:schemeClr val="accent4">
                    <a:lumMod val="60000"/>
                    <a:lumOff val="40000"/>
                  </a:schemeClr>
                </a:solidFill>
                <a:latin typeface="Consolas" panose="020B0609020204030204" pitchFamily="49" charset="0"/>
                <a:cs typeface="Consolas" panose="020B0609020204030204" pitchFamily="49" charset="0"/>
              </a:rPr>
              <a:t>GET /profiles/1 HTTP/1.1</a:t>
            </a:r>
          </a:p>
          <a:p>
            <a:pPr marL="0" indent="0">
              <a:buNone/>
            </a:pPr>
            <a:endParaRPr lang="en-GB" sz="1400" b="1" dirty="0">
              <a:latin typeface="Consolas" panose="020B0609020204030204" pitchFamily="49" charset="0"/>
              <a:cs typeface="Consolas" panose="020B0609020204030204" pitchFamily="49" charset="0"/>
            </a:endParaRPr>
          </a:p>
          <a:p>
            <a:pPr marL="0" indent="0">
              <a:buNone/>
            </a:pPr>
            <a:r>
              <a:rPr lang="en-GB" sz="1400" b="1" dirty="0" smtClean="0">
                <a:latin typeface="Consolas" panose="020B0609020204030204" pitchFamily="49" charset="0"/>
                <a:cs typeface="Consolas" panose="020B0609020204030204" pitchFamily="49" charset="0"/>
              </a:rPr>
              <a:t>200 OK </a:t>
            </a:r>
          </a:p>
          <a:p>
            <a:pPr marL="0" indent="0">
              <a:buNone/>
            </a:pPr>
            <a:r>
              <a:rPr lang="en-GB" sz="1400" b="1" dirty="0" smtClean="0">
                <a:latin typeface="Consolas" panose="020B0609020204030204" pitchFamily="49" charset="0"/>
                <a:cs typeface="Consolas" panose="020B0609020204030204" pitchFamily="49" charset="0"/>
              </a:rPr>
              <a:t>Content-Type: application/</a:t>
            </a:r>
            <a:r>
              <a:rPr lang="en-GB" sz="1400" b="1" dirty="0" err="1" smtClean="0">
                <a:latin typeface="Consolas" panose="020B0609020204030204" pitchFamily="49" charset="0"/>
                <a:cs typeface="Consolas" panose="020B0609020204030204" pitchFamily="49" charset="0"/>
              </a:rPr>
              <a:t>json</a:t>
            </a:r>
            <a:endParaRPr lang="en-GB" sz="1400" b="1" dirty="0" smtClean="0">
              <a:latin typeface="Consolas" panose="020B0609020204030204" pitchFamily="49" charset="0"/>
              <a:cs typeface="Consolas" panose="020B0609020204030204" pitchFamily="49" charset="0"/>
            </a:endParaRPr>
          </a:p>
          <a:p>
            <a:pPr marL="0" indent="0">
              <a:buNone/>
            </a:pPr>
            <a:endParaRPr lang="en-GB" sz="1400" b="1" dirty="0" smtClean="0">
              <a:latin typeface="Consolas" panose="020B0609020204030204" pitchFamily="49" charset="0"/>
              <a:cs typeface="Consolas" panose="020B0609020204030204" pitchFamily="49" charset="0"/>
            </a:endParaRPr>
          </a:p>
          <a:p>
            <a:pPr marL="0" indent="0">
              <a:buNone/>
            </a:pPr>
            <a:r>
              <a:rPr lang="en-GB" sz="1400" b="1" dirty="0" smtClean="0">
                <a:latin typeface="Consolas" panose="020B0609020204030204" pitchFamily="49" charset="0"/>
                <a:cs typeface="Consolas" panose="020B0609020204030204" pitchFamily="49" charset="0"/>
              </a:rPr>
              <a:t>{</a:t>
            </a:r>
            <a:r>
              <a:rPr lang="en-GB" sz="1400" b="1" dirty="0">
                <a:latin typeface="Consolas" panose="020B0609020204030204" pitchFamily="49" charset="0"/>
                <a:cs typeface="Consolas" panose="020B0609020204030204" pitchFamily="49" charset="0"/>
              </a:rPr>
              <a:t/>
            </a:r>
            <a:br>
              <a:rPr lang="en-GB" sz="1400" b="1" dirty="0">
                <a:latin typeface="Consolas" panose="020B0609020204030204" pitchFamily="49" charset="0"/>
                <a:cs typeface="Consolas" panose="020B0609020204030204" pitchFamily="49" charset="0"/>
              </a:rPr>
            </a:br>
            <a:r>
              <a:rPr lang="en-GB" sz="1400" b="1" dirty="0" smtClean="0">
                <a:latin typeface="Consolas" panose="020B0609020204030204" pitchFamily="49" charset="0"/>
                <a:cs typeface="Consolas" panose="020B0609020204030204" pitchFamily="49" charset="0"/>
              </a:rPr>
              <a:t>  "id": 1,</a:t>
            </a:r>
            <a:br>
              <a:rPr lang="en-GB" sz="1400" b="1" dirty="0" smtClean="0">
                <a:latin typeface="Consolas" panose="020B0609020204030204" pitchFamily="49" charset="0"/>
                <a:cs typeface="Consolas" panose="020B0609020204030204" pitchFamily="49" charset="0"/>
              </a:rPr>
            </a:br>
            <a:r>
              <a:rPr lang="en-GB" sz="1400" b="1" dirty="0" smtClean="0">
                <a:latin typeface="Consolas" panose="020B0609020204030204" pitchFamily="49" charset="0"/>
                <a:cs typeface="Consolas" panose="020B0609020204030204" pitchFamily="49" charset="0"/>
              </a:rPr>
              <a:t>  "name": "Dylan Beattie",</a:t>
            </a:r>
            <a:br>
              <a:rPr lang="en-GB" sz="1400" b="1" dirty="0" smtClean="0">
                <a:latin typeface="Consolas" panose="020B0609020204030204" pitchFamily="49" charset="0"/>
                <a:cs typeface="Consolas" panose="020B0609020204030204" pitchFamily="49" charset="0"/>
              </a:rPr>
            </a:br>
            <a:r>
              <a:rPr lang="en-GB" sz="1400" b="1" dirty="0" smtClean="0">
                <a:latin typeface="Consolas" panose="020B0609020204030204" pitchFamily="49" charset="0"/>
                <a:cs typeface="Consolas" panose="020B0609020204030204" pitchFamily="49" charset="0"/>
              </a:rPr>
              <a:t>  "twitter": "@</a:t>
            </a:r>
            <a:r>
              <a:rPr lang="en-GB" sz="1400" b="1" dirty="0" err="1" smtClean="0">
                <a:latin typeface="Consolas" panose="020B0609020204030204" pitchFamily="49" charset="0"/>
                <a:cs typeface="Consolas" panose="020B0609020204030204" pitchFamily="49" charset="0"/>
              </a:rPr>
              <a:t>dylanbeattie</a:t>
            </a:r>
            <a:r>
              <a:rPr lang="en-GB" sz="1400" b="1" dirty="0" smtClean="0">
                <a:latin typeface="Consolas" panose="020B0609020204030204" pitchFamily="49" charset="0"/>
                <a:cs typeface="Consolas" panose="020B0609020204030204" pitchFamily="49" charset="0"/>
              </a:rPr>
              <a:t>",</a:t>
            </a:r>
            <a:br>
              <a:rPr lang="en-GB" sz="1400" b="1" dirty="0" smtClean="0">
                <a:latin typeface="Consolas" panose="020B0609020204030204" pitchFamily="49" charset="0"/>
                <a:cs typeface="Consolas" panose="020B0609020204030204" pitchFamily="49" charset="0"/>
              </a:rPr>
            </a:br>
            <a:r>
              <a:rPr lang="en-GB" sz="1400" b="1" dirty="0" smtClean="0">
                <a:latin typeface="Consolas" panose="020B0609020204030204" pitchFamily="49" charset="0"/>
                <a:cs typeface="Consolas" panose="020B0609020204030204" pitchFamily="49" charset="0"/>
              </a:rPr>
              <a:t>  "friends" : [</a:t>
            </a:r>
            <a:br>
              <a:rPr lang="en-GB" sz="1400" b="1" dirty="0" smtClean="0">
                <a:latin typeface="Consolas" panose="020B0609020204030204" pitchFamily="49" charset="0"/>
                <a:cs typeface="Consolas" panose="020B0609020204030204" pitchFamily="49" charset="0"/>
              </a:rPr>
            </a:br>
            <a:r>
              <a:rPr lang="en-GB" sz="1400" b="1" dirty="0" smtClean="0">
                <a:latin typeface="Consolas" panose="020B0609020204030204" pitchFamily="49" charset="0"/>
                <a:cs typeface="Consolas" panose="020B0609020204030204" pitchFamily="49" charset="0"/>
              </a:rPr>
              <a:t>    { "id": 5, "name": "Ian Cooper", "twitter" : "@</a:t>
            </a:r>
            <a:r>
              <a:rPr lang="en-GB" sz="1400" b="1" dirty="0" err="1" smtClean="0">
                <a:latin typeface="Consolas" panose="020B0609020204030204" pitchFamily="49" charset="0"/>
                <a:cs typeface="Consolas" panose="020B0609020204030204" pitchFamily="49" charset="0"/>
              </a:rPr>
              <a:t>icooper</a:t>
            </a:r>
            <a:r>
              <a:rPr lang="en-GB" sz="1400" b="1" dirty="0" smtClean="0">
                <a:latin typeface="Consolas" panose="020B0609020204030204" pitchFamily="49" charset="0"/>
                <a:cs typeface="Consolas" panose="020B0609020204030204" pitchFamily="49" charset="0"/>
              </a:rPr>
              <a:t>" },</a:t>
            </a:r>
            <a:br>
              <a:rPr lang="en-GB" sz="1400" b="1" dirty="0" smtClean="0">
                <a:latin typeface="Consolas" panose="020B0609020204030204" pitchFamily="49" charset="0"/>
                <a:cs typeface="Consolas" panose="020B0609020204030204" pitchFamily="49" charset="0"/>
              </a:rPr>
            </a:br>
            <a:r>
              <a:rPr lang="en-GB" sz="1400" b="1" dirty="0" smtClean="0">
                <a:latin typeface="Consolas" panose="020B0609020204030204" pitchFamily="49" charset="0"/>
                <a:cs typeface="Consolas" panose="020B0609020204030204" pitchFamily="49" charset="0"/>
              </a:rPr>
              <a:t>    { </a:t>
            </a:r>
            <a:r>
              <a:rPr lang="en-GB" sz="1400" b="1" dirty="0">
                <a:latin typeface="Consolas" panose="020B0609020204030204" pitchFamily="49" charset="0"/>
                <a:cs typeface="Consolas" panose="020B0609020204030204" pitchFamily="49" charset="0"/>
              </a:rPr>
              <a:t>"id": </a:t>
            </a:r>
            <a:r>
              <a:rPr lang="en-GB" sz="1400" b="1" dirty="0" smtClean="0">
                <a:latin typeface="Consolas" panose="020B0609020204030204" pitchFamily="49" charset="0"/>
                <a:cs typeface="Consolas" panose="020B0609020204030204" pitchFamily="49" charset="0"/>
              </a:rPr>
              <a:t>6, </a:t>
            </a:r>
            <a:r>
              <a:rPr lang="en-GB" sz="1400" b="1" dirty="0">
                <a:latin typeface="Consolas" panose="020B0609020204030204" pitchFamily="49" charset="0"/>
                <a:cs typeface="Consolas" panose="020B0609020204030204" pitchFamily="49" charset="0"/>
              </a:rPr>
              <a:t>"name": </a:t>
            </a:r>
            <a:r>
              <a:rPr lang="en-GB" sz="1400" b="1" dirty="0" smtClean="0">
                <a:latin typeface="Consolas" panose="020B0609020204030204" pitchFamily="49" charset="0"/>
                <a:cs typeface="Consolas" panose="020B0609020204030204" pitchFamily="49" charset="0"/>
              </a:rPr>
              <a:t>"Toby Henderson", </a:t>
            </a:r>
            <a:r>
              <a:rPr lang="en-GB" sz="1400" b="1" dirty="0">
                <a:latin typeface="Consolas" panose="020B0609020204030204" pitchFamily="49" charset="0"/>
                <a:cs typeface="Consolas" panose="020B0609020204030204" pitchFamily="49" charset="0"/>
              </a:rPr>
              <a:t>"twitter" : </a:t>
            </a:r>
            <a:r>
              <a:rPr lang="en-GB" sz="1400" b="1" dirty="0" smtClean="0">
                <a:latin typeface="Consolas" panose="020B0609020204030204" pitchFamily="49" charset="0"/>
                <a:cs typeface="Consolas" panose="020B0609020204030204" pitchFamily="49" charset="0"/>
              </a:rPr>
              <a:t>"@</a:t>
            </a:r>
            <a:r>
              <a:rPr lang="en-GB" sz="1400" b="1" dirty="0" err="1" smtClean="0">
                <a:latin typeface="Consolas" panose="020B0609020204030204" pitchFamily="49" charset="0"/>
                <a:cs typeface="Consolas" panose="020B0609020204030204" pitchFamily="49" charset="0"/>
              </a:rPr>
              <a:t>holytshirt</a:t>
            </a:r>
            <a:r>
              <a:rPr lang="en-GB" sz="1400" b="1" dirty="0" smtClean="0">
                <a:latin typeface="Consolas" panose="020B0609020204030204" pitchFamily="49" charset="0"/>
                <a:cs typeface="Consolas" panose="020B0609020204030204" pitchFamily="49" charset="0"/>
              </a:rPr>
              <a:t>" },</a:t>
            </a:r>
            <a:br>
              <a:rPr lang="en-GB" sz="1400" b="1" dirty="0" smtClean="0">
                <a:latin typeface="Consolas" panose="020B0609020204030204" pitchFamily="49" charset="0"/>
                <a:cs typeface="Consolas" panose="020B0609020204030204" pitchFamily="49" charset="0"/>
              </a:rPr>
            </a:br>
            <a:r>
              <a:rPr lang="en-GB" sz="1400" b="1" dirty="0" smtClean="0">
                <a:latin typeface="Consolas" panose="020B0609020204030204" pitchFamily="49" charset="0"/>
                <a:cs typeface="Consolas" panose="020B0609020204030204" pitchFamily="49" charset="0"/>
              </a:rPr>
              <a:t>    { "id": 9, "name": "Liam Westley", "twitter", "@</a:t>
            </a:r>
            <a:r>
              <a:rPr lang="en-GB" sz="1400" b="1" dirty="0" err="1" smtClean="0">
                <a:latin typeface="Consolas" panose="020B0609020204030204" pitchFamily="49" charset="0"/>
                <a:cs typeface="Consolas" panose="020B0609020204030204" pitchFamily="49" charset="0"/>
              </a:rPr>
              <a:t>westleyl</a:t>
            </a:r>
            <a:r>
              <a:rPr lang="en-GB" sz="1400" b="1" dirty="0" smtClean="0">
                <a:latin typeface="Consolas" panose="020B0609020204030204" pitchFamily="49" charset="0"/>
                <a:cs typeface="Consolas" panose="020B0609020204030204" pitchFamily="49" charset="0"/>
              </a:rPr>
              <a:t>" },</a:t>
            </a:r>
            <a:br>
              <a:rPr lang="en-GB" sz="1400" b="1" dirty="0" smtClean="0">
                <a:latin typeface="Consolas" panose="020B0609020204030204" pitchFamily="49" charset="0"/>
                <a:cs typeface="Consolas" panose="020B0609020204030204" pitchFamily="49" charset="0"/>
              </a:rPr>
            </a:br>
            <a:r>
              <a:rPr lang="en-GB" sz="1400" b="1" dirty="0" smtClean="0">
                <a:latin typeface="Consolas" panose="020B0609020204030204" pitchFamily="49" charset="0"/>
                <a:cs typeface="Consolas" panose="020B0609020204030204" pitchFamily="49" charset="0"/>
              </a:rPr>
              <a:t>    // another 500 friends here...</a:t>
            </a:r>
            <a:br>
              <a:rPr lang="en-GB" sz="1400" b="1" dirty="0" smtClean="0">
                <a:latin typeface="Consolas" panose="020B0609020204030204" pitchFamily="49" charset="0"/>
                <a:cs typeface="Consolas" panose="020B0609020204030204" pitchFamily="49" charset="0"/>
              </a:rPr>
            </a:br>
            <a:r>
              <a:rPr lang="en-GB" sz="1400" b="1" dirty="0" smtClean="0">
                <a:latin typeface="Consolas" panose="020B0609020204030204" pitchFamily="49" charset="0"/>
                <a:cs typeface="Consolas" panose="020B0609020204030204" pitchFamily="49" charset="0"/>
              </a:rPr>
              <a:t>  ],</a:t>
            </a:r>
          </a:p>
          <a:p>
            <a:pPr marL="0" indent="0">
              <a:buNone/>
            </a:pPr>
            <a:r>
              <a:rPr lang="en-GB" sz="1400" b="1" dirty="0">
                <a:latin typeface="Consolas" panose="020B0609020204030204" pitchFamily="49" charset="0"/>
                <a:cs typeface="Consolas" panose="020B0609020204030204" pitchFamily="49" charset="0"/>
              </a:rPr>
              <a:t> </a:t>
            </a:r>
            <a:r>
              <a:rPr lang="en-GB" sz="1400" b="1" dirty="0">
                <a:solidFill>
                  <a:srgbClr val="FFFF00"/>
                </a:solidFill>
                <a:latin typeface="Consolas" panose="020B0609020204030204" pitchFamily="49" charset="0"/>
                <a:cs typeface="Consolas" panose="020B0609020204030204" pitchFamily="49" charset="0"/>
              </a:rPr>
              <a:t>"updates" : [</a:t>
            </a:r>
            <a:br>
              <a:rPr lang="en-GB" sz="1400" b="1" dirty="0">
                <a:solidFill>
                  <a:srgbClr val="FFFF00"/>
                </a:solidFill>
                <a:latin typeface="Consolas" panose="020B0609020204030204" pitchFamily="49" charset="0"/>
                <a:cs typeface="Consolas" panose="020B0609020204030204" pitchFamily="49" charset="0"/>
              </a:rPr>
            </a:br>
            <a:r>
              <a:rPr lang="en-GB" sz="1400" b="1" dirty="0">
                <a:solidFill>
                  <a:srgbClr val="FFFF00"/>
                </a:solidFill>
                <a:latin typeface="Consolas" panose="020B0609020204030204" pitchFamily="49" charset="0"/>
                <a:cs typeface="Consolas" panose="020B0609020204030204" pitchFamily="49" charset="0"/>
              </a:rPr>
              <a:t>   { "id" : 2792676, </a:t>
            </a:r>
            <a:r>
              <a:rPr lang="en-GB" sz="1400" b="1" dirty="0" smtClean="0">
                <a:solidFill>
                  <a:srgbClr val="FFFF00"/>
                </a:solidFill>
                <a:latin typeface="Consolas" panose="020B0609020204030204" pitchFamily="49" charset="0"/>
                <a:cs typeface="Consolas" panose="020B0609020204030204" pitchFamily="49" charset="0"/>
              </a:rPr>
              <a:t/>
            </a:r>
            <a:br>
              <a:rPr lang="en-GB" sz="1400" b="1" dirty="0" smtClean="0">
                <a:solidFill>
                  <a:srgbClr val="FFFF00"/>
                </a:solidFill>
                <a:latin typeface="Consolas" panose="020B0609020204030204" pitchFamily="49" charset="0"/>
                <a:cs typeface="Consolas" panose="020B0609020204030204" pitchFamily="49" charset="0"/>
              </a:rPr>
            </a:br>
            <a:r>
              <a:rPr lang="en-GB" sz="1400" b="1" dirty="0" smtClean="0">
                <a:solidFill>
                  <a:srgbClr val="FFFF00"/>
                </a:solidFill>
                <a:latin typeface="Consolas" panose="020B0609020204030204" pitchFamily="49" charset="0"/>
                <a:cs typeface="Consolas" panose="020B0609020204030204" pitchFamily="49" charset="0"/>
              </a:rPr>
              <a:t>     "</a:t>
            </a:r>
            <a:r>
              <a:rPr lang="en-GB" sz="1400" b="1" dirty="0">
                <a:solidFill>
                  <a:srgbClr val="FFFF00"/>
                </a:solidFill>
                <a:latin typeface="Consolas" panose="020B0609020204030204" pitchFamily="49" charset="0"/>
                <a:cs typeface="Consolas" panose="020B0609020204030204" pitchFamily="49" charset="0"/>
              </a:rPr>
              <a:t>message": "Having a great time at NDC!", </a:t>
            </a:r>
            <a:r>
              <a:rPr lang="en-GB" sz="1400" b="1" dirty="0" smtClean="0">
                <a:solidFill>
                  <a:srgbClr val="FFFF00"/>
                </a:solidFill>
                <a:latin typeface="Consolas" panose="020B0609020204030204" pitchFamily="49" charset="0"/>
                <a:cs typeface="Consolas" panose="020B0609020204030204" pitchFamily="49" charset="0"/>
              </a:rPr>
              <a:t/>
            </a:r>
            <a:br>
              <a:rPr lang="en-GB" sz="1400" b="1" dirty="0" smtClean="0">
                <a:solidFill>
                  <a:srgbClr val="FFFF00"/>
                </a:solidFill>
                <a:latin typeface="Consolas" panose="020B0609020204030204" pitchFamily="49" charset="0"/>
                <a:cs typeface="Consolas" panose="020B0609020204030204" pitchFamily="49" charset="0"/>
              </a:rPr>
            </a:br>
            <a:r>
              <a:rPr lang="en-GB" sz="1400" b="1" dirty="0" smtClean="0">
                <a:solidFill>
                  <a:srgbClr val="FFFF00"/>
                </a:solidFill>
                <a:latin typeface="Consolas" panose="020B0609020204030204" pitchFamily="49" charset="0"/>
                <a:cs typeface="Consolas" panose="020B0609020204030204" pitchFamily="49" charset="0"/>
              </a:rPr>
              <a:t>     "</a:t>
            </a:r>
            <a:r>
              <a:rPr lang="en-GB" sz="1400" b="1" dirty="0">
                <a:solidFill>
                  <a:srgbClr val="FFFF00"/>
                </a:solidFill>
                <a:latin typeface="Consolas" panose="020B0609020204030204" pitchFamily="49" charset="0"/>
                <a:cs typeface="Consolas" panose="020B0609020204030204" pitchFamily="49" charset="0"/>
              </a:rPr>
              <a:t>date" : "2012-04-23T18:25:43.511Z" },</a:t>
            </a:r>
            <a:br>
              <a:rPr lang="en-GB" sz="1400" b="1" dirty="0">
                <a:solidFill>
                  <a:srgbClr val="FFFF00"/>
                </a:solidFill>
                <a:latin typeface="Consolas" panose="020B0609020204030204" pitchFamily="49" charset="0"/>
                <a:cs typeface="Consolas" panose="020B0609020204030204" pitchFamily="49" charset="0"/>
              </a:rPr>
            </a:br>
            <a:r>
              <a:rPr lang="en-GB" sz="1400" b="1" dirty="0">
                <a:solidFill>
                  <a:srgbClr val="FFFF00"/>
                </a:solidFill>
                <a:latin typeface="Consolas" panose="020B0609020204030204" pitchFamily="49" charset="0"/>
                <a:cs typeface="Consolas" panose="020B0609020204030204" pitchFamily="49" charset="0"/>
              </a:rPr>
              <a:t>   { "id" : 2978967, </a:t>
            </a:r>
            <a:r>
              <a:rPr lang="en-GB" sz="1400" b="1" dirty="0" smtClean="0">
                <a:solidFill>
                  <a:srgbClr val="FFFF00"/>
                </a:solidFill>
                <a:latin typeface="Consolas" panose="020B0609020204030204" pitchFamily="49" charset="0"/>
                <a:cs typeface="Consolas" panose="020B0609020204030204" pitchFamily="49" charset="0"/>
              </a:rPr>
              <a:t/>
            </a:r>
            <a:br>
              <a:rPr lang="en-GB" sz="1400" b="1" dirty="0" smtClean="0">
                <a:solidFill>
                  <a:srgbClr val="FFFF00"/>
                </a:solidFill>
                <a:latin typeface="Consolas" panose="020B0609020204030204" pitchFamily="49" charset="0"/>
                <a:cs typeface="Consolas" panose="020B0609020204030204" pitchFamily="49" charset="0"/>
              </a:rPr>
            </a:br>
            <a:r>
              <a:rPr lang="en-GB" sz="1400" b="1" dirty="0" smtClean="0">
                <a:solidFill>
                  <a:srgbClr val="FFFF00"/>
                </a:solidFill>
                <a:latin typeface="Consolas" panose="020B0609020204030204" pitchFamily="49" charset="0"/>
                <a:cs typeface="Consolas" panose="020B0609020204030204" pitchFamily="49" charset="0"/>
              </a:rPr>
              <a:t>     "</a:t>
            </a:r>
            <a:r>
              <a:rPr lang="en-GB" sz="1400" b="1" dirty="0">
                <a:solidFill>
                  <a:srgbClr val="FFFF00"/>
                </a:solidFill>
                <a:latin typeface="Consolas" panose="020B0609020204030204" pitchFamily="49" charset="0"/>
                <a:cs typeface="Consolas" panose="020B0609020204030204" pitchFamily="49" charset="0"/>
              </a:rPr>
              <a:t>message": "Wow – Oslo is still light at 11pm", </a:t>
            </a:r>
            <a:r>
              <a:rPr lang="en-GB" sz="1400" b="1" dirty="0" smtClean="0">
                <a:solidFill>
                  <a:srgbClr val="FFFF00"/>
                </a:solidFill>
                <a:latin typeface="Consolas" panose="020B0609020204030204" pitchFamily="49" charset="0"/>
                <a:cs typeface="Consolas" panose="020B0609020204030204" pitchFamily="49" charset="0"/>
              </a:rPr>
              <a:t/>
            </a:r>
            <a:br>
              <a:rPr lang="en-GB" sz="1400" b="1" dirty="0" smtClean="0">
                <a:solidFill>
                  <a:srgbClr val="FFFF00"/>
                </a:solidFill>
                <a:latin typeface="Consolas" panose="020B0609020204030204" pitchFamily="49" charset="0"/>
                <a:cs typeface="Consolas" panose="020B0609020204030204" pitchFamily="49" charset="0"/>
              </a:rPr>
            </a:br>
            <a:r>
              <a:rPr lang="en-GB" sz="1400" b="1" dirty="0" smtClean="0">
                <a:solidFill>
                  <a:srgbClr val="FFFF00"/>
                </a:solidFill>
                <a:latin typeface="Consolas" panose="020B0609020204030204" pitchFamily="49" charset="0"/>
                <a:cs typeface="Consolas" panose="020B0609020204030204" pitchFamily="49" charset="0"/>
              </a:rPr>
              <a:t>     "</a:t>
            </a:r>
            <a:r>
              <a:rPr lang="en-GB" sz="1400" b="1" dirty="0">
                <a:solidFill>
                  <a:srgbClr val="FFFF00"/>
                </a:solidFill>
                <a:latin typeface="Consolas" panose="020B0609020204030204" pitchFamily="49" charset="0"/>
                <a:cs typeface="Consolas" panose="020B0609020204030204" pitchFamily="49" charset="0"/>
              </a:rPr>
              <a:t>date" : "2012-04-23T18:25:43.511Z" },</a:t>
            </a:r>
            <a:br>
              <a:rPr lang="en-GB" sz="1400" b="1" dirty="0">
                <a:solidFill>
                  <a:srgbClr val="FFFF00"/>
                </a:solidFill>
                <a:latin typeface="Consolas" panose="020B0609020204030204" pitchFamily="49" charset="0"/>
                <a:cs typeface="Consolas" panose="020B0609020204030204" pitchFamily="49" charset="0"/>
              </a:rPr>
            </a:br>
            <a:r>
              <a:rPr lang="en-GB" sz="1400" b="1" dirty="0">
                <a:solidFill>
                  <a:srgbClr val="FFFF00"/>
                </a:solidFill>
                <a:latin typeface="Consolas" panose="020B0609020204030204" pitchFamily="49" charset="0"/>
                <a:cs typeface="Consolas" panose="020B0609020204030204" pitchFamily="49" charset="0"/>
              </a:rPr>
              <a:t>   { "id" : 2982341, "message": </a:t>
            </a:r>
            <a:r>
              <a:rPr lang="en-GB" sz="1400" b="1" dirty="0" smtClean="0">
                <a:solidFill>
                  <a:srgbClr val="FFFF00"/>
                </a:solidFill>
                <a:latin typeface="Consolas" panose="020B0609020204030204" pitchFamily="49" charset="0"/>
                <a:cs typeface="Consolas" panose="020B0609020204030204" pitchFamily="49" charset="0"/>
              </a:rPr>
              <a:t/>
            </a:r>
            <a:br>
              <a:rPr lang="en-GB" sz="1400" b="1" dirty="0" smtClean="0">
                <a:solidFill>
                  <a:srgbClr val="FFFF00"/>
                </a:solidFill>
                <a:latin typeface="Consolas" panose="020B0609020204030204" pitchFamily="49" charset="0"/>
                <a:cs typeface="Consolas" panose="020B0609020204030204" pitchFamily="49" charset="0"/>
              </a:rPr>
            </a:br>
            <a:r>
              <a:rPr lang="en-GB" sz="1400" b="1" dirty="0" smtClean="0">
                <a:solidFill>
                  <a:srgbClr val="FFFF00"/>
                </a:solidFill>
                <a:latin typeface="Consolas" panose="020B0609020204030204" pitchFamily="49" charset="0"/>
                <a:cs typeface="Consolas" panose="020B0609020204030204" pitchFamily="49" charset="0"/>
              </a:rPr>
              <a:t>     "</a:t>
            </a:r>
            <a:r>
              <a:rPr lang="en-GB" sz="1400" b="1" dirty="0">
                <a:solidFill>
                  <a:srgbClr val="FFFF00"/>
                </a:solidFill>
                <a:latin typeface="Consolas" panose="020B0609020204030204" pitchFamily="49" charset="0"/>
                <a:cs typeface="Consolas" panose="020B0609020204030204" pitchFamily="49" charset="0"/>
              </a:rPr>
              <a:t>About to give my talk on REST", </a:t>
            </a:r>
            <a:r>
              <a:rPr lang="en-GB" sz="1400" b="1" dirty="0" smtClean="0">
                <a:solidFill>
                  <a:srgbClr val="FFFF00"/>
                </a:solidFill>
                <a:latin typeface="Consolas" panose="020B0609020204030204" pitchFamily="49" charset="0"/>
                <a:cs typeface="Consolas" panose="020B0609020204030204" pitchFamily="49" charset="0"/>
              </a:rPr>
              <a:t/>
            </a:r>
            <a:br>
              <a:rPr lang="en-GB" sz="1400" b="1" dirty="0" smtClean="0">
                <a:solidFill>
                  <a:srgbClr val="FFFF00"/>
                </a:solidFill>
                <a:latin typeface="Consolas" panose="020B0609020204030204" pitchFamily="49" charset="0"/>
                <a:cs typeface="Consolas" panose="020B0609020204030204" pitchFamily="49" charset="0"/>
              </a:rPr>
            </a:br>
            <a:r>
              <a:rPr lang="en-GB" sz="1400" b="1" dirty="0" smtClean="0">
                <a:solidFill>
                  <a:srgbClr val="FFFF00"/>
                </a:solidFill>
                <a:latin typeface="Consolas" panose="020B0609020204030204" pitchFamily="49" charset="0"/>
                <a:cs typeface="Consolas" panose="020B0609020204030204" pitchFamily="49" charset="0"/>
              </a:rPr>
              <a:t>     "</a:t>
            </a:r>
            <a:r>
              <a:rPr lang="en-GB" sz="1400" b="1" dirty="0">
                <a:solidFill>
                  <a:srgbClr val="FFFF00"/>
                </a:solidFill>
                <a:latin typeface="Consolas" panose="020B0609020204030204" pitchFamily="49" charset="0"/>
                <a:cs typeface="Consolas" panose="020B0609020204030204" pitchFamily="49" charset="0"/>
              </a:rPr>
              <a:t>date" : "2012-04-23T18:25:43.511Z" }</a:t>
            </a:r>
            <a:br>
              <a:rPr lang="en-GB" sz="1400" b="1" dirty="0">
                <a:solidFill>
                  <a:srgbClr val="FFFF00"/>
                </a:solidFill>
                <a:latin typeface="Consolas" panose="020B0609020204030204" pitchFamily="49" charset="0"/>
                <a:cs typeface="Consolas" panose="020B0609020204030204" pitchFamily="49" charset="0"/>
              </a:rPr>
            </a:br>
            <a:r>
              <a:rPr lang="en-GB" sz="1400" b="1" dirty="0">
                <a:solidFill>
                  <a:srgbClr val="FFFF00"/>
                </a:solidFill>
                <a:latin typeface="Consolas" panose="020B0609020204030204" pitchFamily="49" charset="0"/>
                <a:cs typeface="Consolas" panose="020B0609020204030204" pitchFamily="49" charset="0"/>
              </a:rPr>
              <a:t>  </a:t>
            </a:r>
            <a:r>
              <a:rPr lang="en-GB" sz="1400" b="1" dirty="0" smtClean="0">
                <a:solidFill>
                  <a:srgbClr val="FFFF00"/>
                </a:solidFill>
                <a:latin typeface="Consolas" panose="020B0609020204030204" pitchFamily="49" charset="0"/>
                <a:cs typeface="Consolas" panose="020B0609020204030204" pitchFamily="49" charset="0"/>
              </a:rPr>
              <a:t>]</a:t>
            </a:r>
          </a:p>
          <a:p>
            <a:pPr marL="0" indent="0">
              <a:buNone/>
            </a:pPr>
            <a:r>
              <a:rPr lang="en-GB" sz="1400" b="1" dirty="0" smtClean="0">
                <a:latin typeface="Consolas" panose="020B0609020204030204" pitchFamily="49" charset="0"/>
                <a:cs typeface="Consolas" panose="020B0609020204030204" pitchFamily="49" charset="0"/>
              </a:rPr>
              <a:t>}</a:t>
            </a:r>
            <a:endParaRPr lang="en-GB" sz="14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74302251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251520" y="548680"/>
            <a:ext cx="8640960" cy="6120680"/>
          </a:xfrm>
        </p:spPr>
        <p:txBody>
          <a:bodyPr>
            <a:noAutofit/>
          </a:bodyPr>
          <a:lstStyle/>
          <a:p>
            <a:pPr marL="0" indent="0">
              <a:buNone/>
            </a:pPr>
            <a:r>
              <a:rPr lang="en-GB" sz="1100" b="1" dirty="0" smtClean="0">
                <a:solidFill>
                  <a:schemeClr val="accent4">
                    <a:lumMod val="60000"/>
                    <a:lumOff val="40000"/>
                  </a:schemeClr>
                </a:solidFill>
                <a:latin typeface="Consolas" panose="020B0609020204030204" pitchFamily="49" charset="0"/>
                <a:cs typeface="Consolas" panose="020B0609020204030204" pitchFamily="49" charset="0"/>
              </a:rPr>
              <a:t>GET /profiles/1 HTTP/1.1</a:t>
            </a:r>
          </a:p>
          <a:p>
            <a:pPr marL="0" indent="0">
              <a:buNone/>
            </a:pPr>
            <a:endParaRPr lang="en-GB" sz="1100" b="1" dirty="0">
              <a:latin typeface="Consolas" panose="020B0609020204030204" pitchFamily="49" charset="0"/>
              <a:cs typeface="Consolas" panose="020B0609020204030204" pitchFamily="49" charset="0"/>
            </a:endParaRPr>
          </a:p>
          <a:p>
            <a:pPr marL="0" indent="0">
              <a:buNone/>
            </a:pPr>
            <a:r>
              <a:rPr lang="en-GB" sz="1100" b="1" dirty="0" smtClean="0">
                <a:latin typeface="Consolas" panose="020B0609020204030204" pitchFamily="49" charset="0"/>
                <a:cs typeface="Consolas" panose="020B0609020204030204" pitchFamily="49" charset="0"/>
              </a:rPr>
              <a:t>200 OK </a:t>
            </a:r>
          </a:p>
          <a:p>
            <a:pPr marL="0" indent="0">
              <a:buNone/>
            </a:pPr>
            <a:r>
              <a:rPr lang="en-GB" sz="1100" b="1" dirty="0" smtClean="0">
                <a:latin typeface="Consolas" panose="020B0609020204030204" pitchFamily="49" charset="0"/>
                <a:cs typeface="Consolas" panose="020B0609020204030204" pitchFamily="49" charset="0"/>
              </a:rPr>
              <a:t>Content-Type: application/</a:t>
            </a:r>
            <a:r>
              <a:rPr lang="en-GB" sz="1100" b="1" dirty="0" err="1" smtClean="0">
                <a:latin typeface="Consolas" panose="020B0609020204030204" pitchFamily="49" charset="0"/>
                <a:cs typeface="Consolas" panose="020B0609020204030204" pitchFamily="49" charset="0"/>
              </a:rPr>
              <a:t>json</a:t>
            </a:r>
            <a:endParaRPr lang="en-GB" sz="1100" b="1" dirty="0" smtClean="0">
              <a:latin typeface="Consolas" panose="020B0609020204030204" pitchFamily="49" charset="0"/>
              <a:cs typeface="Consolas" panose="020B0609020204030204" pitchFamily="49" charset="0"/>
            </a:endParaRPr>
          </a:p>
          <a:p>
            <a:pPr marL="0" indent="0">
              <a:buNone/>
            </a:pPr>
            <a:endParaRPr lang="en-GB" sz="1100" b="1" dirty="0" smtClean="0">
              <a:latin typeface="Consolas" panose="020B0609020204030204" pitchFamily="49" charset="0"/>
              <a:cs typeface="Consolas" panose="020B0609020204030204" pitchFamily="49" charset="0"/>
            </a:endParaRPr>
          </a:p>
          <a:p>
            <a:pPr marL="0" indent="0">
              <a:buNone/>
            </a:pPr>
            <a:r>
              <a:rPr lang="en-GB" sz="1100" b="1" dirty="0" smtClean="0">
                <a:latin typeface="Consolas" panose="020B0609020204030204" pitchFamily="49" charset="0"/>
                <a:cs typeface="Consolas" panose="020B0609020204030204" pitchFamily="49" charset="0"/>
              </a:rPr>
              <a:t>{</a:t>
            </a:r>
            <a:r>
              <a:rPr lang="en-GB" sz="1100" b="1" dirty="0">
                <a:latin typeface="Consolas" panose="020B0609020204030204" pitchFamily="49" charset="0"/>
                <a:cs typeface="Consolas" panose="020B0609020204030204" pitchFamily="49" charset="0"/>
              </a:rPr>
              <a:t/>
            </a:r>
            <a:br>
              <a:rPr lang="en-GB" sz="1100" b="1" dirty="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"id": 1,</a:t>
            </a:r>
            <a:br>
              <a:rPr lang="en-GB" sz="1100" b="1" dirty="0" smtClean="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"name": "Dylan Beattie",</a:t>
            </a:r>
            <a:br>
              <a:rPr lang="en-GB" sz="1100" b="1" dirty="0" smtClean="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"twitter": "@</a:t>
            </a:r>
            <a:r>
              <a:rPr lang="en-GB" sz="1100" b="1" dirty="0" err="1" smtClean="0">
                <a:latin typeface="Consolas" panose="020B0609020204030204" pitchFamily="49" charset="0"/>
                <a:cs typeface="Consolas" panose="020B0609020204030204" pitchFamily="49" charset="0"/>
              </a:rPr>
              <a:t>dylanbeattie</a:t>
            </a:r>
            <a:r>
              <a:rPr lang="en-GB" sz="1100" b="1" dirty="0" smtClean="0">
                <a:latin typeface="Consolas" panose="020B0609020204030204" pitchFamily="49" charset="0"/>
                <a:cs typeface="Consolas" panose="020B0609020204030204" pitchFamily="49" charset="0"/>
              </a:rPr>
              <a:t>",</a:t>
            </a:r>
            <a:br>
              <a:rPr lang="en-GB" sz="1100" b="1" dirty="0" smtClean="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"friends" : [</a:t>
            </a:r>
            <a:br>
              <a:rPr lang="en-GB" sz="1100" b="1" dirty="0" smtClean="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 "id": 5, "name": "Ian Cooper", "twitter" : "@</a:t>
            </a:r>
            <a:r>
              <a:rPr lang="en-GB" sz="1100" b="1" dirty="0" err="1" smtClean="0">
                <a:latin typeface="Consolas" panose="020B0609020204030204" pitchFamily="49" charset="0"/>
                <a:cs typeface="Consolas" panose="020B0609020204030204" pitchFamily="49" charset="0"/>
              </a:rPr>
              <a:t>icooper</a:t>
            </a:r>
            <a:r>
              <a:rPr lang="en-GB" sz="1100" b="1" dirty="0" smtClean="0">
                <a:latin typeface="Consolas" panose="020B0609020204030204" pitchFamily="49" charset="0"/>
                <a:cs typeface="Consolas" panose="020B0609020204030204" pitchFamily="49" charset="0"/>
              </a:rPr>
              <a:t>", </a:t>
            </a:r>
            <a:br>
              <a:rPr lang="en-GB" sz="1100" b="1" dirty="0" smtClean="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a:t>
            </a:r>
            <a:r>
              <a:rPr lang="en-GB" sz="1100" b="1" dirty="0" smtClean="0">
                <a:solidFill>
                  <a:srgbClr val="FFFF00"/>
                </a:solidFill>
                <a:latin typeface="Consolas" panose="020B0609020204030204" pitchFamily="49" charset="0"/>
                <a:cs typeface="Consolas" panose="020B0609020204030204" pitchFamily="49" charset="0"/>
              </a:rPr>
              <a:t>"</a:t>
            </a:r>
            <a:r>
              <a:rPr lang="en-GB" sz="1100" b="1" dirty="0">
                <a:solidFill>
                  <a:srgbClr val="FFFF00"/>
                </a:solidFill>
                <a:latin typeface="Consolas" panose="020B0609020204030204" pitchFamily="49" charset="0"/>
                <a:cs typeface="Consolas" panose="020B0609020204030204" pitchFamily="49" charset="0"/>
              </a:rPr>
              <a:t>updates" : [</a:t>
            </a:r>
            <a:br>
              <a:rPr lang="en-GB" sz="1100" b="1" dirty="0">
                <a:solidFill>
                  <a:srgbClr val="FFFF00"/>
                </a:solidFill>
                <a:latin typeface="Consolas" panose="020B0609020204030204" pitchFamily="49" charset="0"/>
                <a:cs typeface="Consolas" panose="020B0609020204030204" pitchFamily="49" charset="0"/>
              </a:rPr>
            </a:br>
            <a:r>
              <a:rPr lang="en-GB" sz="1100" b="1" dirty="0">
                <a:solidFill>
                  <a:srgbClr val="FFFF00"/>
                </a:solidFill>
                <a:latin typeface="Consolas" panose="020B0609020204030204" pitchFamily="49" charset="0"/>
                <a:cs typeface="Consolas" panose="020B0609020204030204" pitchFamily="49" charset="0"/>
              </a:rPr>
              <a:t>  </a:t>
            </a:r>
            <a:r>
              <a:rPr lang="en-GB" sz="1100" b="1" dirty="0" smtClean="0">
                <a:solidFill>
                  <a:srgbClr val="FFFF00"/>
                </a:solidFill>
                <a:latin typeface="Consolas" panose="020B0609020204030204" pitchFamily="49" charset="0"/>
                <a:cs typeface="Consolas" panose="020B0609020204030204" pitchFamily="49" charset="0"/>
              </a:rPr>
              <a:t>      { </a:t>
            </a:r>
            <a:r>
              <a:rPr lang="en-GB" sz="1100" b="1" dirty="0">
                <a:solidFill>
                  <a:srgbClr val="FFFF00"/>
                </a:solidFill>
                <a:latin typeface="Consolas" panose="020B0609020204030204" pitchFamily="49" charset="0"/>
                <a:cs typeface="Consolas" panose="020B0609020204030204" pitchFamily="49" charset="0"/>
              </a:rPr>
              <a:t>"id" : 2792676, "message": </a:t>
            </a:r>
            <a:r>
              <a:rPr lang="en-GB" sz="1100" b="1" dirty="0" smtClean="0">
                <a:solidFill>
                  <a:srgbClr val="FFFF00"/>
                </a:solidFill>
                <a:latin typeface="Consolas" panose="020B0609020204030204" pitchFamily="49" charset="0"/>
                <a:cs typeface="Consolas" panose="020B0609020204030204" pitchFamily="49" charset="0"/>
              </a:rPr>
              <a:t>"NDC is awesome!", </a:t>
            </a:r>
            <a:r>
              <a:rPr lang="en-GB" sz="1100" b="1" dirty="0">
                <a:solidFill>
                  <a:srgbClr val="FFFF00"/>
                </a:solidFill>
                <a:latin typeface="Consolas" panose="020B0609020204030204" pitchFamily="49" charset="0"/>
                <a:cs typeface="Consolas" panose="020B0609020204030204" pitchFamily="49" charset="0"/>
              </a:rPr>
              <a:t>"date" : "2012-04-23T18:25:43.511Z" },</a:t>
            </a:r>
            <a:br>
              <a:rPr lang="en-GB" sz="1100" b="1" dirty="0">
                <a:solidFill>
                  <a:srgbClr val="FFFF00"/>
                </a:solidFill>
                <a:latin typeface="Consolas" panose="020B0609020204030204" pitchFamily="49" charset="0"/>
                <a:cs typeface="Consolas" panose="020B0609020204030204" pitchFamily="49" charset="0"/>
              </a:rPr>
            </a:br>
            <a:r>
              <a:rPr lang="en-GB" sz="1100" b="1" dirty="0">
                <a:solidFill>
                  <a:srgbClr val="FFFF00"/>
                </a:solidFill>
                <a:latin typeface="Consolas" panose="020B0609020204030204" pitchFamily="49" charset="0"/>
                <a:cs typeface="Consolas" panose="020B0609020204030204" pitchFamily="49" charset="0"/>
              </a:rPr>
              <a:t>  </a:t>
            </a:r>
            <a:r>
              <a:rPr lang="en-GB" sz="1100" b="1" dirty="0" smtClean="0">
                <a:solidFill>
                  <a:srgbClr val="FFFF00"/>
                </a:solidFill>
                <a:latin typeface="Consolas" panose="020B0609020204030204" pitchFamily="49" charset="0"/>
                <a:cs typeface="Consolas" panose="020B0609020204030204" pitchFamily="49" charset="0"/>
              </a:rPr>
              <a:t>      { </a:t>
            </a:r>
            <a:r>
              <a:rPr lang="en-GB" sz="1100" b="1" dirty="0">
                <a:solidFill>
                  <a:srgbClr val="FFFF00"/>
                </a:solidFill>
                <a:latin typeface="Consolas" panose="020B0609020204030204" pitchFamily="49" charset="0"/>
                <a:cs typeface="Consolas" panose="020B0609020204030204" pitchFamily="49" charset="0"/>
              </a:rPr>
              <a:t>"id" : 2978967, "message": </a:t>
            </a:r>
            <a:r>
              <a:rPr lang="en-GB" sz="1100" b="1" dirty="0" smtClean="0">
                <a:solidFill>
                  <a:srgbClr val="FFFF00"/>
                </a:solidFill>
                <a:latin typeface="Consolas" panose="020B0609020204030204" pitchFamily="49" charset="0"/>
                <a:cs typeface="Consolas" panose="020B0609020204030204" pitchFamily="49" charset="0"/>
              </a:rPr>
              <a:t>"Heading back to London", </a:t>
            </a:r>
            <a:r>
              <a:rPr lang="en-GB" sz="1100" b="1" dirty="0">
                <a:solidFill>
                  <a:srgbClr val="FFFF00"/>
                </a:solidFill>
                <a:latin typeface="Consolas" panose="020B0609020204030204" pitchFamily="49" charset="0"/>
                <a:cs typeface="Consolas" panose="020B0609020204030204" pitchFamily="49" charset="0"/>
              </a:rPr>
              <a:t>"date" : "2012-04-23T18:25:43.511Z</a:t>
            </a:r>
            <a:r>
              <a:rPr lang="en-GB" sz="1100" b="1" dirty="0" smtClean="0">
                <a:solidFill>
                  <a:srgbClr val="FFFF00"/>
                </a:solidFill>
                <a:latin typeface="Consolas" panose="020B0609020204030204" pitchFamily="49" charset="0"/>
                <a:cs typeface="Consolas" panose="020B0609020204030204" pitchFamily="49" charset="0"/>
              </a:rPr>
              <a:t>" },</a:t>
            </a:r>
            <a:r>
              <a:rPr lang="en-GB" sz="1100" b="1" dirty="0">
                <a:solidFill>
                  <a:srgbClr val="FFFF00"/>
                </a:solidFill>
                <a:latin typeface="Consolas" panose="020B0609020204030204" pitchFamily="49" charset="0"/>
                <a:cs typeface="Consolas" panose="020B0609020204030204" pitchFamily="49" charset="0"/>
              </a:rPr>
              <a:t/>
            </a:r>
            <a:br>
              <a:rPr lang="en-GB" sz="1100" b="1" dirty="0">
                <a:solidFill>
                  <a:srgbClr val="FFFF00"/>
                </a:solidFill>
                <a:latin typeface="Consolas" panose="020B0609020204030204" pitchFamily="49" charset="0"/>
                <a:cs typeface="Consolas" panose="020B0609020204030204" pitchFamily="49" charset="0"/>
              </a:rPr>
            </a:br>
            <a:r>
              <a:rPr lang="en-GB" sz="1100" b="1" dirty="0">
                <a:solidFill>
                  <a:srgbClr val="FFFF00"/>
                </a:solidFill>
                <a:latin typeface="Consolas" panose="020B0609020204030204" pitchFamily="49" charset="0"/>
                <a:cs typeface="Consolas" panose="020B0609020204030204" pitchFamily="49" charset="0"/>
              </a:rPr>
              <a:t>  </a:t>
            </a:r>
            <a:r>
              <a:rPr lang="en-GB" sz="1100" b="1" dirty="0" smtClean="0">
                <a:solidFill>
                  <a:srgbClr val="FFFF00"/>
                </a:solidFill>
                <a:latin typeface="Consolas" panose="020B0609020204030204" pitchFamily="49" charset="0"/>
                <a:cs typeface="Consolas" panose="020B0609020204030204" pitchFamily="49" charset="0"/>
              </a:rPr>
              <a:t>    ]</a:t>
            </a:r>
            <a:br>
              <a:rPr lang="en-GB" sz="1100" b="1" dirty="0" smtClean="0">
                <a:solidFill>
                  <a:srgbClr val="FFFF00"/>
                </a:solidFill>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a:t>
            </a:r>
            <a:br>
              <a:rPr lang="en-GB" sz="1100" b="1" dirty="0" smtClean="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 </a:t>
            </a:r>
            <a:r>
              <a:rPr lang="en-GB" sz="1100" b="1" dirty="0">
                <a:latin typeface="Consolas" panose="020B0609020204030204" pitchFamily="49" charset="0"/>
                <a:cs typeface="Consolas" panose="020B0609020204030204" pitchFamily="49" charset="0"/>
              </a:rPr>
              <a:t>"id": </a:t>
            </a:r>
            <a:r>
              <a:rPr lang="en-GB" sz="1100" b="1" dirty="0" smtClean="0">
                <a:latin typeface="Consolas" panose="020B0609020204030204" pitchFamily="49" charset="0"/>
                <a:cs typeface="Consolas" panose="020B0609020204030204" pitchFamily="49" charset="0"/>
              </a:rPr>
              <a:t>6, </a:t>
            </a:r>
            <a:r>
              <a:rPr lang="en-GB" sz="1100" b="1" dirty="0">
                <a:latin typeface="Consolas" panose="020B0609020204030204" pitchFamily="49" charset="0"/>
                <a:cs typeface="Consolas" panose="020B0609020204030204" pitchFamily="49" charset="0"/>
              </a:rPr>
              <a:t>"name": </a:t>
            </a:r>
            <a:r>
              <a:rPr lang="en-GB" sz="1100" b="1" dirty="0" smtClean="0">
                <a:latin typeface="Consolas" panose="020B0609020204030204" pitchFamily="49" charset="0"/>
                <a:cs typeface="Consolas" panose="020B0609020204030204" pitchFamily="49" charset="0"/>
              </a:rPr>
              <a:t>"Toby Henderson", </a:t>
            </a:r>
            <a:r>
              <a:rPr lang="en-GB" sz="1100" b="1" dirty="0">
                <a:latin typeface="Consolas" panose="020B0609020204030204" pitchFamily="49" charset="0"/>
                <a:cs typeface="Consolas" panose="020B0609020204030204" pitchFamily="49" charset="0"/>
              </a:rPr>
              <a:t>"twitter" : </a:t>
            </a:r>
            <a:r>
              <a:rPr lang="en-GB" sz="1100" b="1" dirty="0" smtClean="0">
                <a:latin typeface="Consolas" panose="020B0609020204030204" pitchFamily="49" charset="0"/>
                <a:cs typeface="Consolas" panose="020B0609020204030204" pitchFamily="49" charset="0"/>
              </a:rPr>
              <a:t>"@</a:t>
            </a:r>
            <a:r>
              <a:rPr lang="en-GB" sz="1100" b="1" dirty="0" err="1" smtClean="0">
                <a:latin typeface="Consolas" panose="020B0609020204030204" pitchFamily="49" charset="0"/>
                <a:cs typeface="Consolas" panose="020B0609020204030204" pitchFamily="49" charset="0"/>
              </a:rPr>
              <a:t>holytshirt</a:t>
            </a:r>
            <a:r>
              <a:rPr lang="en-GB" sz="1100" b="1" dirty="0" smtClean="0">
                <a:latin typeface="Consolas" panose="020B0609020204030204" pitchFamily="49" charset="0"/>
                <a:cs typeface="Consolas" panose="020B0609020204030204" pitchFamily="49" charset="0"/>
              </a:rPr>
              <a:t>" </a:t>
            </a:r>
            <a:br>
              <a:rPr lang="en-GB" sz="1100" b="1" dirty="0" smtClean="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a:t>
            </a:r>
            <a:r>
              <a:rPr lang="en-GB" sz="1100" b="1" dirty="0" smtClean="0">
                <a:solidFill>
                  <a:srgbClr val="FFFF00"/>
                </a:solidFill>
                <a:latin typeface="Consolas" panose="020B0609020204030204" pitchFamily="49" charset="0"/>
                <a:cs typeface="Consolas" panose="020B0609020204030204" pitchFamily="49" charset="0"/>
              </a:rPr>
              <a:t>"</a:t>
            </a:r>
            <a:r>
              <a:rPr lang="en-GB" sz="1100" b="1" dirty="0">
                <a:solidFill>
                  <a:srgbClr val="FFFF00"/>
                </a:solidFill>
                <a:latin typeface="Consolas" panose="020B0609020204030204" pitchFamily="49" charset="0"/>
                <a:cs typeface="Consolas" panose="020B0609020204030204" pitchFamily="49" charset="0"/>
              </a:rPr>
              <a:t>updates" : [</a:t>
            </a:r>
            <a:br>
              <a:rPr lang="en-GB" sz="1100" b="1" dirty="0">
                <a:solidFill>
                  <a:srgbClr val="FFFF00"/>
                </a:solidFill>
                <a:latin typeface="Consolas" panose="020B0609020204030204" pitchFamily="49" charset="0"/>
                <a:cs typeface="Consolas" panose="020B0609020204030204" pitchFamily="49" charset="0"/>
              </a:rPr>
            </a:br>
            <a:r>
              <a:rPr lang="en-GB" sz="1100" b="1" dirty="0">
                <a:solidFill>
                  <a:srgbClr val="FFFF00"/>
                </a:solidFill>
                <a:latin typeface="Consolas" panose="020B0609020204030204" pitchFamily="49" charset="0"/>
                <a:cs typeface="Consolas" panose="020B0609020204030204" pitchFamily="49" charset="0"/>
              </a:rPr>
              <a:t>        { "id" : 2792676, "message": "NDC is awesome!", "date" : "2012-04-23T18:25:43.511Z" },</a:t>
            </a:r>
            <a:br>
              <a:rPr lang="en-GB" sz="1100" b="1" dirty="0">
                <a:solidFill>
                  <a:srgbClr val="FFFF00"/>
                </a:solidFill>
                <a:latin typeface="Consolas" panose="020B0609020204030204" pitchFamily="49" charset="0"/>
                <a:cs typeface="Consolas" panose="020B0609020204030204" pitchFamily="49" charset="0"/>
              </a:rPr>
            </a:br>
            <a:r>
              <a:rPr lang="en-GB" sz="1100" b="1" dirty="0">
                <a:solidFill>
                  <a:srgbClr val="FFFF00"/>
                </a:solidFill>
                <a:latin typeface="Consolas" panose="020B0609020204030204" pitchFamily="49" charset="0"/>
                <a:cs typeface="Consolas" panose="020B0609020204030204" pitchFamily="49" charset="0"/>
              </a:rPr>
              <a:t>        { "id" : 2978967, "message": "Heading back to London", "date" : "2012-04-23T18:25:43.511Z" },</a:t>
            </a:r>
            <a:br>
              <a:rPr lang="en-GB" sz="1100" b="1" dirty="0">
                <a:solidFill>
                  <a:srgbClr val="FFFF00"/>
                </a:solidFill>
                <a:latin typeface="Consolas" panose="020B0609020204030204" pitchFamily="49" charset="0"/>
                <a:cs typeface="Consolas" panose="020B0609020204030204" pitchFamily="49" charset="0"/>
              </a:rPr>
            </a:br>
            <a:r>
              <a:rPr lang="en-GB" sz="1100" b="1" dirty="0">
                <a:solidFill>
                  <a:srgbClr val="FFFF00"/>
                </a:solidFill>
                <a:latin typeface="Consolas" panose="020B0609020204030204" pitchFamily="49" charset="0"/>
                <a:cs typeface="Consolas" panose="020B0609020204030204" pitchFamily="49" charset="0"/>
              </a:rPr>
              <a:t>      </a:t>
            </a:r>
            <a:r>
              <a:rPr lang="en-GB" sz="1100" b="1" dirty="0" smtClean="0">
                <a:solidFill>
                  <a:srgbClr val="FFFF00"/>
                </a:solidFill>
                <a:latin typeface="Consolas" panose="020B0609020204030204" pitchFamily="49" charset="0"/>
                <a:cs typeface="Consolas" panose="020B0609020204030204" pitchFamily="49" charset="0"/>
              </a:rPr>
              <a:t>]</a:t>
            </a:r>
            <a:br>
              <a:rPr lang="en-GB" sz="1100" b="1" dirty="0" smtClean="0">
                <a:solidFill>
                  <a:srgbClr val="FFFF00"/>
                </a:solidFill>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a:t>
            </a:r>
            <a:br>
              <a:rPr lang="en-GB" sz="1100" b="1" dirty="0" smtClean="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 "id": 9, "name": "Liam Westley", "twitter", "@</a:t>
            </a:r>
            <a:r>
              <a:rPr lang="en-GB" sz="1100" b="1" dirty="0" err="1" smtClean="0">
                <a:latin typeface="Consolas" panose="020B0609020204030204" pitchFamily="49" charset="0"/>
                <a:cs typeface="Consolas" panose="020B0609020204030204" pitchFamily="49" charset="0"/>
              </a:rPr>
              <a:t>westleyl</a:t>
            </a:r>
            <a:r>
              <a:rPr lang="en-GB" sz="1100" b="1" dirty="0" smtClean="0">
                <a:latin typeface="Consolas" panose="020B0609020204030204" pitchFamily="49" charset="0"/>
                <a:cs typeface="Consolas" panose="020B0609020204030204" pitchFamily="49" charset="0"/>
              </a:rPr>
              <a:t>"</a:t>
            </a:r>
            <a:br>
              <a:rPr lang="en-GB" sz="1100" b="1" dirty="0" smtClean="0">
                <a:latin typeface="Consolas" panose="020B0609020204030204" pitchFamily="49" charset="0"/>
                <a:cs typeface="Consolas" panose="020B0609020204030204" pitchFamily="49" charset="0"/>
              </a:rPr>
            </a:br>
            <a:r>
              <a:rPr lang="en-GB" sz="1100" b="1" dirty="0" smtClean="0">
                <a:solidFill>
                  <a:srgbClr val="FFFF00"/>
                </a:solidFill>
                <a:latin typeface="Consolas" panose="020B0609020204030204" pitchFamily="49" charset="0"/>
                <a:cs typeface="Consolas" panose="020B0609020204030204" pitchFamily="49" charset="0"/>
              </a:rPr>
              <a:t>      </a:t>
            </a:r>
            <a:r>
              <a:rPr lang="en-GB" sz="1100" b="1" dirty="0">
                <a:solidFill>
                  <a:srgbClr val="FFFF00"/>
                </a:solidFill>
                <a:latin typeface="Consolas" panose="020B0609020204030204" pitchFamily="49" charset="0"/>
                <a:cs typeface="Consolas" panose="020B0609020204030204" pitchFamily="49" charset="0"/>
              </a:rPr>
              <a:t>"updates" : [</a:t>
            </a:r>
            <a:br>
              <a:rPr lang="en-GB" sz="1100" b="1" dirty="0">
                <a:solidFill>
                  <a:srgbClr val="FFFF00"/>
                </a:solidFill>
                <a:latin typeface="Consolas" panose="020B0609020204030204" pitchFamily="49" charset="0"/>
                <a:cs typeface="Consolas" panose="020B0609020204030204" pitchFamily="49" charset="0"/>
              </a:rPr>
            </a:br>
            <a:r>
              <a:rPr lang="en-GB" sz="1100" b="1" dirty="0">
                <a:solidFill>
                  <a:srgbClr val="FFFF00"/>
                </a:solidFill>
                <a:latin typeface="Consolas" panose="020B0609020204030204" pitchFamily="49" charset="0"/>
                <a:cs typeface="Consolas" panose="020B0609020204030204" pitchFamily="49" charset="0"/>
              </a:rPr>
              <a:t>        { "id" : 2792676, "message": "NDC is awesome!", "date" : "2012-04-23T18:25:43.511Z" },</a:t>
            </a:r>
            <a:br>
              <a:rPr lang="en-GB" sz="1100" b="1" dirty="0">
                <a:solidFill>
                  <a:srgbClr val="FFFF00"/>
                </a:solidFill>
                <a:latin typeface="Consolas" panose="020B0609020204030204" pitchFamily="49" charset="0"/>
                <a:cs typeface="Consolas" panose="020B0609020204030204" pitchFamily="49" charset="0"/>
              </a:rPr>
            </a:br>
            <a:r>
              <a:rPr lang="en-GB" sz="1100" b="1" dirty="0">
                <a:solidFill>
                  <a:srgbClr val="FFFF00"/>
                </a:solidFill>
                <a:latin typeface="Consolas" panose="020B0609020204030204" pitchFamily="49" charset="0"/>
                <a:cs typeface="Consolas" panose="020B0609020204030204" pitchFamily="49" charset="0"/>
              </a:rPr>
              <a:t>        { "id" : 2978967, "message": "Heading back to London", "date" : "2012-04-23T18:25:43.511Z" },</a:t>
            </a:r>
            <a:br>
              <a:rPr lang="en-GB" sz="1100" b="1" dirty="0">
                <a:solidFill>
                  <a:srgbClr val="FFFF00"/>
                </a:solidFill>
                <a:latin typeface="Consolas" panose="020B0609020204030204" pitchFamily="49" charset="0"/>
                <a:cs typeface="Consolas" panose="020B0609020204030204" pitchFamily="49" charset="0"/>
              </a:rPr>
            </a:br>
            <a:r>
              <a:rPr lang="en-GB" sz="1100" b="1" dirty="0">
                <a:solidFill>
                  <a:srgbClr val="FFFF00"/>
                </a:solidFill>
                <a:latin typeface="Consolas" panose="020B0609020204030204" pitchFamily="49" charset="0"/>
                <a:cs typeface="Consolas" panose="020B0609020204030204" pitchFamily="49" charset="0"/>
              </a:rPr>
              <a:t>      ]</a:t>
            </a:r>
            <a:r>
              <a:rPr lang="en-GB" sz="1100" b="1" dirty="0">
                <a:latin typeface="Consolas" panose="020B0609020204030204" pitchFamily="49" charset="0"/>
                <a:cs typeface="Consolas" panose="020B0609020204030204" pitchFamily="49" charset="0"/>
              </a:rPr>
              <a:t/>
            </a:r>
            <a:br>
              <a:rPr lang="en-GB" sz="1100" b="1" dirty="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a:t>
            </a:r>
            <a:br>
              <a:rPr lang="en-GB" sz="1100" b="1" dirty="0" smtClean="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a:t>
            </a:r>
            <a:br>
              <a:rPr lang="en-GB" sz="1100" b="1" dirty="0" smtClean="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  "</a:t>
            </a:r>
            <a:r>
              <a:rPr lang="en-GB" sz="1100" b="1" dirty="0">
                <a:latin typeface="Consolas" panose="020B0609020204030204" pitchFamily="49" charset="0"/>
                <a:cs typeface="Consolas" panose="020B0609020204030204" pitchFamily="49" charset="0"/>
              </a:rPr>
              <a:t>updates" : [</a:t>
            </a:r>
            <a:br>
              <a:rPr lang="en-GB" sz="1100" b="1" dirty="0">
                <a:latin typeface="Consolas" panose="020B0609020204030204" pitchFamily="49" charset="0"/>
                <a:cs typeface="Consolas" panose="020B0609020204030204" pitchFamily="49" charset="0"/>
              </a:rPr>
            </a:br>
            <a:r>
              <a:rPr lang="en-GB" sz="1100" b="1" dirty="0">
                <a:latin typeface="Consolas" panose="020B0609020204030204" pitchFamily="49" charset="0"/>
                <a:cs typeface="Consolas" panose="020B0609020204030204" pitchFamily="49" charset="0"/>
              </a:rPr>
              <a:t>   { "id" : 2792676, "message": "Having a great time at NDC!", "date" : "2012-04-23T18:25:43.511Z" },</a:t>
            </a:r>
            <a:br>
              <a:rPr lang="en-GB" sz="1100" b="1" dirty="0">
                <a:latin typeface="Consolas" panose="020B0609020204030204" pitchFamily="49" charset="0"/>
                <a:cs typeface="Consolas" panose="020B0609020204030204" pitchFamily="49" charset="0"/>
              </a:rPr>
            </a:br>
            <a:r>
              <a:rPr lang="en-GB" sz="1100" b="1" dirty="0">
                <a:latin typeface="Consolas" panose="020B0609020204030204" pitchFamily="49" charset="0"/>
                <a:cs typeface="Consolas" panose="020B0609020204030204" pitchFamily="49" charset="0"/>
              </a:rPr>
              <a:t>   { "id" : 2978967, "message": "Wow – Oslo is still light at 11pm", "date" : "2012-04-23T18:25:43.511Z" },</a:t>
            </a:r>
            <a:br>
              <a:rPr lang="en-GB" sz="1100" b="1" dirty="0">
                <a:latin typeface="Consolas" panose="020B0609020204030204" pitchFamily="49" charset="0"/>
                <a:cs typeface="Consolas" panose="020B0609020204030204" pitchFamily="49" charset="0"/>
              </a:rPr>
            </a:br>
            <a:r>
              <a:rPr lang="en-GB" sz="1100" b="1" dirty="0">
                <a:latin typeface="Consolas" panose="020B0609020204030204" pitchFamily="49" charset="0"/>
                <a:cs typeface="Consolas" panose="020B0609020204030204" pitchFamily="49" charset="0"/>
              </a:rPr>
              <a:t>   { "id" : 2982341, "message": "About to give my talk on REST", "date" : "2012-04-23T18:25:43.511Z" }</a:t>
            </a:r>
            <a:br>
              <a:rPr lang="en-GB" sz="1100" b="1" dirty="0">
                <a:latin typeface="Consolas" panose="020B0609020204030204" pitchFamily="49" charset="0"/>
                <a:cs typeface="Consolas" panose="020B0609020204030204" pitchFamily="49" charset="0"/>
              </a:rPr>
            </a:br>
            <a:r>
              <a:rPr lang="en-GB" sz="1100" b="1" dirty="0">
                <a:latin typeface="Consolas" panose="020B0609020204030204" pitchFamily="49" charset="0"/>
                <a:cs typeface="Consolas" panose="020B0609020204030204" pitchFamily="49" charset="0"/>
              </a:rPr>
              <a:t>  </a:t>
            </a:r>
            <a:r>
              <a:rPr lang="en-GB" sz="1100" b="1" dirty="0" smtClean="0">
                <a:latin typeface="Consolas" panose="020B0609020204030204" pitchFamily="49" charset="0"/>
                <a:cs typeface="Consolas" panose="020B0609020204030204" pitchFamily="49" charset="0"/>
              </a:rPr>
              <a:t>]</a:t>
            </a:r>
            <a:br>
              <a:rPr lang="en-GB" sz="1100" b="1" dirty="0" smtClean="0">
                <a:latin typeface="Consolas" panose="020B0609020204030204" pitchFamily="49" charset="0"/>
                <a:cs typeface="Consolas" panose="020B0609020204030204" pitchFamily="49" charset="0"/>
              </a:rPr>
            </a:br>
            <a:r>
              <a:rPr lang="en-GB" sz="1100" b="1" dirty="0" smtClean="0">
                <a:latin typeface="Consolas" panose="020B0609020204030204" pitchFamily="49" charset="0"/>
                <a:cs typeface="Consolas" panose="020B0609020204030204" pitchFamily="49" charset="0"/>
              </a:rPr>
              <a:t>}</a:t>
            </a:r>
            <a:endParaRPr lang="en-GB" sz="1100" dirty="0"/>
          </a:p>
          <a:p>
            <a:pPr marL="0" indent="0">
              <a:buNone/>
            </a:pPr>
            <a:endParaRPr lang="en-GB" sz="1100" b="1" dirty="0" smtClean="0">
              <a:latin typeface="Consolas" panose="020B0609020204030204" pitchFamily="49" charset="0"/>
              <a:cs typeface="Consolas" panose="020B0609020204030204" pitchFamily="49" charset="0"/>
            </a:endParaRPr>
          </a:p>
          <a:p>
            <a:pPr marL="0" indent="0">
              <a:buNone/>
            </a:pPr>
            <a:endParaRPr lang="en-GB" sz="1100" b="1" dirty="0" smtClean="0">
              <a:latin typeface="Consolas" panose="020B0609020204030204" pitchFamily="49" charset="0"/>
              <a:cs typeface="Consolas" panose="020B0609020204030204" pitchFamily="49" charset="0"/>
            </a:endParaRPr>
          </a:p>
          <a:p>
            <a:pPr marL="0" indent="0">
              <a:buNone/>
            </a:pPr>
            <a:endParaRPr lang="en-GB" sz="1100" b="1" dirty="0">
              <a:latin typeface="Consolas" panose="020B0609020204030204" pitchFamily="49" charset="0"/>
              <a:cs typeface="Consolas" panose="020B0609020204030204" pitchFamily="49" charset="0"/>
            </a:endParaRPr>
          </a:p>
          <a:p>
            <a:pPr marL="0" indent="0">
              <a:buNone/>
            </a:pPr>
            <a:r>
              <a:rPr lang="en-GB" sz="1100" b="1" dirty="0" smtClean="0">
                <a:latin typeface="Consolas" panose="020B0609020204030204" pitchFamily="49" charset="0"/>
                <a:cs typeface="Consolas" panose="020B0609020204030204" pitchFamily="49" charset="0"/>
              </a:rPr>
              <a:t> </a:t>
            </a:r>
          </a:p>
          <a:p>
            <a:pPr marL="0" indent="0">
              <a:buNone/>
            </a:pPr>
            <a:endParaRPr lang="en-GB" sz="1100" b="1" dirty="0">
              <a:latin typeface="Consolas" panose="020B0609020204030204" pitchFamily="49" charset="0"/>
              <a:cs typeface="Consolas" panose="020B0609020204030204" pitchFamily="49" charset="0"/>
            </a:endParaRPr>
          </a:p>
          <a:p>
            <a:pPr marL="0" indent="0">
              <a:buNone/>
            </a:pPr>
            <a:endParaRPr lang="en-GB" sz="1100" b="1" dirty="0" smtClean="0">
              <a:latin typeface="Consolas" panose="020B0609020204030204" pitchFamily="49" charset="0"/>
              <a:cs typeface="Consolas" panose="020B0609020204030204" pitchFamily="49" charset="0"/>
            </a:endParaRPr>
          </a:p>
          <a:p>
            <a:pPr marL="0" indent="0">
              <a:buNone/>
            </a:pPr>
            <a:endParaRPr lang="en-GB" sz="1100" b="1" dirty="0">
              <a:latin typeface="Consolas" panose="020B0609020204030204" pitchFamily="49" charset="0"/>
              <a:cs typeface="Consolas" panose="020B0609020204030204" pitchFamily="49" charset="0"/>
            </a:endParaRPr>
          </a:p>
          <a:p>
            <a:pPr marL="0" indent="0">
              <a:buNone/>
            </a:pPr>
            <a:endParaRPr lang="en-GB" sz="1100" b="1" dirty="0" smtClean="0">
              <a:latin typeface="Consolas" panose="020B0609020204030204" pitchFamily="49" charset="0"/>
              <a:cs typeface="Consolas" panose="020B0609020204030204" pitchFamily="49" charset="0"/>
            </a:endParaRPr>
          </a:p>
          <a:p>
            <a:pPr marL="0" indent="0">
              <a:buNone/>
            </a:pPr>
            <a:endParaRPr lang="en-GB" sz="1100" b="1" dirty="0">
              <a:latin typeface="Consolas" panose="020B0609020204030204" pitchFamily="49" charset="0"/>
              <a:cs typeface="Consolas" panose="020B0609020204030204" pitchFamily="49" charset="0"/>
            </a:endParaRPr>
          </a:p>
          <a:p>
            <a:pPr marL="0" indent="0">
              <a:buNone/>
            </a:pPr>
            <a:endParaRPr lang="en-GB" sz="1100" b="1" dirty="0" smtClean="0">
              <a:latin typeface="Consolas" panose="020B0609020204030204" pitchFamily="49" charset="0"/>
              <a:cs typeface="Consolas" panose="020B0609020204030204" pitchFamily="49" charset="0"/>
            </a:endParaRPr>
          </a:p>
          <a:p>
            <a:pPr marL="0" indent="0">
              <a:buNone/>
            </a:pPr>
            <a:r>
              <a:rPr lang="en-GB" sz="1100" b="1" dirty="0" smtClean="0">
                <a:latin typeface="Consolas" panose="020B0609020204030204" pitchFamily="49" charset="0"/>
                <a:cs typeface="Consolas" panose="020B0609020204030204" pitchFamily="49" charset="0"/>
              </a:rPr>
              <a:t>}</a:t>
            </a:r>
          </a:p>
          <a:p>
            <a:pPr marL="0" indent="0">
              <a:buNone/>
            </a:pPr>
            <a:endParaRPr lang="en-GB" sz="1100" b="1" dirty="0" smtClean="0">
              <a:latin typeface="Consolas" panose="020B0609020204030204" pitchFamily="49" charset="0"/>
              <a:cs typeface="Consolas" panose="020B0609020204030204" pitchFamily="49" charset="0"/>
            </a:endParaRPr>
          </a:p>
          <a:p>
            <a:pPr marL="0" indent="0">
              <a:buNone/>
            </a:pPr>
            <a:endParaRPr lang="en-GB" sz="1100" b="1" dirty="0" smtClean="0">
              <a:latin typeface="Consolas" panose="020B0609020204030204" pitchFamily="49" charset="0"/>
              <a:cs typeface="Consolas" panose="020B0609020204030204" pitchFamily="49" charset="0"/>
            </a:endParaRPr>
          </a:p>
          <a:p>
            <a:pPr marL="0" indent="0">
              <a:buNone/>
            </a:pPr>
            <a:endParaRPr lang="en-GB" sz="1100" b="1" dirty="0">
              <a:latin typeface="Consolas" panose="020B0609020204030204" pitchFamily="49" charset="0"/>
              <a:cs typeface="Consolas" panose="020B0609020204030204" pitchFamily="49" charset="0"/>
            </a:endParaRPr>
          </a:p>
          <a:p>
            <a:pPr marL="0" indent="0">
              <a:buNone/>
            </a:pPr>
            <a:endParaRPr lang="en-GB" sz="11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5354084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251520" y="548680"/>
            <a:ext cx="8640960" cy="6120680"/>
          </a:xfrm>
        </p:spPr>
        <p:txBody>
          <a:bodyPr>
            <a:noAutofit/>
          </a:bodyPr>
          <a:lstStyle/>
          <a:p>
            <a:pPr marL="0" indent="0">
              <a:buNone/>
            </a:pP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GET /profiles/1 HTTP/1.1</a:t>
            </a:r>
          </a:p>
          <a:p>
            <a:pPr marL="0" indent="0">
              <a:buNone/>
            </a:pPr>
            <a:endParaRPr lang="en-GB" sz="1600" b="1" dirty="0">
              <a:latin typeface="Consolas" panose="020B0609020204030204" pitchFamily="49" charset="0"/>
              <a:cs typeface="Consolas" panose="020B0609020204030204" pitchFamily="49" charset="0"/>
            </a:endParaRPr>
          </a:p>
          <a:p>
            <a:pPr marL="0" indent="0">
              <a:buNone/>
            </a:pPr>
            <a:r>
              <a:rPr lang="en-GB" sz="1600" b="1" dirty="0" smtClean="0">
                <a:latin typeface="Consolas" panose="020B0609020204030204" pitchFamily="49" charset="0"/>
                <a:cs typeface="Consolas" panose="020B0609020204030204" pitchFamily="49" charset="0"/>
              </a:rPr>
              <a:t>200 OK </a:t>
            </a:r>
          </a:p>
          <a:p>
            <a:pPr marL="0" indent="0">
              <a:buNone/>
            </a:pPr>
            <a:r>
              <a:rPr lang="en-GB" sz="1600" b="1" dirty="0" smtClean="0">
                <a:latin typeface="Consolas" panose="020B0609020204030204" pitchFamily="49" charset="0"/>
                <a:cs typeface="Consolas" panose="020B0609020204030204" pitchFamily="49" charset="0"/>
              </a:rPr>
              <a:t>Content-Type: application/</a:t>
            </a:r>
            <a:r>
              <a:rPr lang="en-GB" sz="1600" b="1" dirty="0" err="1" smtClean="0">
                <a:latin typeface="Consolas" panose="020B0609020204030204" pitchFamily="49" charset="0"/>
                <a:cs typeface="Consolas" panose="020B0609020204030204" pitchFamily="49" charset="0"/>
              </a:rPr>
              <a:t>json</a:t>
            </a:r>
            <a:endParaRPr lang="en-GB" sz="1600" b="1" dirty="0" smtClean="0">
              <a:latin typeface="Consolas" panose="020B0609020204030204" pitchFamily="49" charset="0"/>
              <a:cs typeface="Consolas" panose="020B0609020204030204" pitchFamily="49" charset="0"/>
            </a:endParaRPr>
          </a:p>
          <a:p>
            <a:pPr marL="0" indent="0">
              <a:buNone/>
            </a:pPr>
            <a:endParaRPr lang="en-GB" sz="600" b="1" dirty="0" smtClean="0">
              <a:latin typeface="Consolas" panose="020B0609020204030204" pitchFamily="49" charset="0"/>
              <a:cs typeface="Consolas" panose="020B0609020204030204" pitchFamily="49" charset="0"/>
            </a:endParaRPr>
          </a:p>
          <a:p>
            <a:pPr marL="0" indent="0">
              <a:buNone/>
            </a:pPr>
            <a:r>
              <a:rPr lang="en-GB" sz="600" b="1" dirty="0" smtClean="0">
                <a:latin typeface="Consolas" panose="020B0609020204030204" pitchFamily="49" charset="0"/>
                <a:cs typeface="Consolas" panose="020B0609020204030204" pitchFamily="49" charset="0"/>
              </a:rPr>
              <a:t>{</a:t>
            </a:r>
            <a:r>
              <a:rPr lang="en-GB" sz="600" b="1" dirty="0">
                <a:latin typeface="Consolas" panose="020B0609020204030204" pitchFamily="49" charset="0"/>
                <a:cs typeface="Consolas" panose="020B0609020204030204" pitchFamily="49" charset="0"/>
              </a:rPr>
              <a:t/>
            </a:r>
            <a:br>
              <a:rPr lang="en-GB" sz="600" b="1" dirty="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"id": 1,</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"name": "Dylan Beattie",</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"twitter": "@</a:t>
            </a:r>
            <a:r>
              <a:rPr lang="en-GB" sz="600" b="1" dirty="0" err="1" smtClean="0">
                <a:latin typeface="Consolas" panose="020B0609020204030204" pitchFamily="49" charset="0"/>
                <a:cs typeface="Consolas" panose="020B0609020204030204" pitchFamily="49" charset="0"/>
              </a:rPr>
              <a:t>dylanbeattie</a:t>
            </a:r>
            <a:r>
              <a:rPr lang="en-GB" sz="600" b="1" dirty="0" smtClean="0">
                <a:latin typeface="Consolas" panose="020B0609020204030204" pitchFamily="49" charset="0"/>
                <a:cs typeface="Consolas" panose="020B0609020204030204" pitchFamily="49" charset="0"/>
              </a:rPr>
              <a:t>",</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"friends" : [</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 "id": 5, "name": "Ian Cooper", "twitter" : "@</a:t>
            </a:r>
            <a:r>
              <a:rPr lang="en-GB" sz="600" b="1" dirty="0" err="1" smtClean="0">
                <a:latin typeface="Consolas" panose="020B0609020204030204" pitchFamily="49" charset="0"/>
                <a:cs typeface="Consolas" panose="020B0609020204030204" pitchFamily="49" charset="0"/>
              </a:rPr>
              <a:t>icooper</a:t>
            </a:r>
            <a:r>
              <a:rPr lang="en-GB" sz="600" b="1" dirty="0" smtClean="0">
                <a:latin typeface="Consolas" panose="020B0609020204030204" pitchFamily="49" charset="0"/>
                <a:cs typeface="Consolas" panose="020B0609020204030204" pitchFamily="49" charset="0"/>
              </a:rPr>
              <a:t>", </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a:t>
            </a:r>
            <a:r>
              <a:rPr lang="en-GB" sz="600" b="1" dirty="0">
                <a:latin typeface="Consolas" panose="020B0609020204030204" pitchFamily="49" charset="0"/>
                <a:cs typeface="Consolas" panose="020B0609020204030204" pitchFamily="49" charset="0"/>
              </a:rPr>
              <a:t>updates" :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a:t>
            </a:r>
            <a:r>
              <a:rPr lang="en-GB" sz="600" b="1" dirty="0" smtClean="0">
                <a:latin typeface="Consolas" panose="020B0609020204030204" pitchFamily="49" charset="0"/>
                <a:cs typeface="Consolas" panose="020B0609020204030204" pitchFamily="49" charset="0"/>
              </a:rPr>
              <a:t>      { </a:t>
            </a:r>
            <a:r>
              <a:rPr lang="en-GB" sz="600" b="1" dirty="0">
                <a:latin typeface="Consolas" panose="020B0609020204030204" pitchFamily="49" charset="0"/>
                <a:cs typeface="Consolas" panose="020B0609020204030204" pitchFamily="49" charset="0"/>
              </a:rPr>
              <a:t>"id" : 2792676, "message": </a:t>
            </a:r>
            <a:r>
              <a:rPr lang="en-GB" sz="600" b="1" dirty="0" smtClean="0">
                <a:latin typeface="Consolas" panose="020B0609020204030204" pitchFamily="49" charset="0"/>
                <a:cs typeface="Consolas" panose="020B0609020204030204" pitchFamily="49" charset="0"/>
              </a:rPr>
              <a:t>"NDC is awesome!", </a:t>
            </a:r>
            <a:r>
              <a:rPr lang="en-GB" sz="600" b="1" dirty="0">
                <a:latin typeface="Consolas" panose="020B0609020204030204" pitchFamily="49" charset="0"/>
                <a:cs typeface="Consolas" panose="020B0609020204030204" pitchFamily="49" charset="0"/>
              </a:rPr>
              <a:t>"date" : "2012-04-23T18:25:43.511Z"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a:t>
            </a:r>
            <a:r>
              <a:rPr lang="en-GB" sz="600" b="1" dirty="0" smtClean="0">
                <a:latin typeface="Consolas" panose="020B0609020204030204" pitchFamily="49" charset="0"/>
                <a:cs typeface="Consolas" panose="020B0609020204030204" pitchFamily="49" charset="0"/>
              </a:rPr>
              <a:t>      { </a:t>
            </a:r>
            <a:r>
              <a:rPr lang="en-GB" sz="600" b="1" dirty="0">
                <a:latin typeface="Consolas" panose="020B0609020204030204" pitchFamily="49" charset="0"/>
                <a:cs typeface="Consolas" panose="020B0609020204030204" pitchFamily="49" charset="0"/>
              </a:rPr>
              <a:t>"id" : 2978967, "message": </a:t>
            </a:r>
            <a:r>
              <a:rPr lang="en-GB" sz="600" b="1" dirty="0" smtClean="0">
                <a:latin typeface="Consolas" panose="020B0609020204030204" pitchFamily="49" charset="0"/>
                <a:cs typeface="Consolas" panose="020B0609020204030204" pitchFamily="49" charset="0"/>
              </a:rPr>
              <a:t>"Heading back to London", </a:t>
            </a:r>
            <a:r>
              <a:rPr lang="en-GB" sz="600" b="1" dirty="0">
                <a:latin typeface="Consolas" panose="020B0609020204030204" pitchFamily="49" charset="0"/>
                <a:cs typeface="Consolas" panose="020B0609020204030204" pitchFamily="49" charset="0"/>
              </a:rPr>
              <a:t>"date" : "2012-04-23T18:25:43.511Z</a:t>
            </a:r>
            <a:r>
              <a:rPr lang="en-GB" sz="600" b="1" dirty="0" smtClean="0">
                <a:latin typeface="Consolas" panose="020B0609020204030204" pitchFamily="49" charset="0"/>
                <a:cs typeface="Consolas" panose="020B0609020204030204" pitchFamily="49" charset="0"/>
              </a:rPr>
              <a:t>" },</a:t>
            </a:r>
            <a:r>
              <a:rPr lang="en-GB" sz="600" b="1" dirty="0">
                <a:latin typeface="Consolas" panose="020B0609020204030204" pitchFamily="49" charset="0"/>
                <a:cs typeface="Consolas" panose="020B0609020204030204" pitchFamily="49" charset="0"/>
              </a:rPr>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a:t>
            </a:r>
            <a:r>
              <a:rPr lang="en-GB" sz="600" b="1" dirty="0" smtClean="0">
                <a:latin typeface="Consolas" panose="020B0609020204030204" pitchFamily="49" charset="0"/>
                <a:cs typeface="Consolas" panose="020B0609020204030204" pitchFamily="49" charset="0"/>
              </a:rPr>
              <a:t>    ],</a:t>
            </a:r>
            <a:br>
              <a:rPr lang="en-GB" sz="600" b="1" dirty="0" smtClean="0">
                <a:latin typeface="Consolas" panose="020B0609020204030204" pitchFamily="49" charset="0"/>
                <a:cs typeface="Consolas" panose="020B0609020204030204" pitchFamily="49" charset="0"/>
              </a:rPr>
            </a:br>
            <a:r>
              <a:rPr lang="en-GB" sz="600" b="1" dirty="0" smtClean="0">
                <a:solidFill>
                  <a:srgbClr val="FFFF00"/>
                </a:solidFill>
                <a:latin typeface="Consolas" panose="020B0609020204030204" pitchFamily="49" charset="0"/>
                <a:cs typeface="Consolas" panose="020B0609020204030204" pitchFamily="49" charset="0"/>
              </a:rPr>
              <a:t>      "</a:t>
            </a:r>
            <a:r>
              <a:rPr lang="en-GB" sz="600" b="1" dirty="0">
                <a:solidFill>
                  <a:srgbClr val="FFFF00"/>
                </a:solidFill>
                <a:latin typeface="Consolas" panose="020B0609020204030204" pitchFamily="49" charset="0"/>
                <a:cs typeface="Consolas" panose="020B0609020204030204" pitchFamily="49" charset="0"/>
              </a:rPr>
              <a:t>friends" : </a:t>
            </a:r>
            <a:r>
              <a:rPr lang="en-GB" sz="600" b="1" dirty="0" smtClean="0">
                <a:solidFill>
                  <a:srgbClr val="FFFF00"/>
                </a:solidFill>
                <a:latin typeface="Consolas" panose="020B0609020204030204" pitchFamily="49" charset="0"/>
                <a:cs typeface="Consolas" panose="020B0609020204030204" pitchFamily="49" charset="0"/>
              </a:rPr>
              <a:t>[</a:t>
            </a:r>
            <a:r>
              <a:rPr lang="en-GB" sz="600" b="1" dirty="0">
                <a:solidFill>
                  <a:srgbClr val="FFFF00"/>
                </a:solidFill>
                <a:latin typeface="Consolas" panose="020B0609020204030204" pitchFamily="49" charset="0"/>
                <a:cs typeface="Consolas" panose="020B0609020204030204" pitchFamily="49" charset="0"/>
              </a:rPr>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        </a:t>
            </a:r>
            <a:r>
              <a:rPr lang="en-GB" sz="600" b="1" dirty="0">
                <a:solidFill>
                  <a:srgbClr val="FFFF00"/>
                </a:solidFill>
                <a:latin typeface="Consolas" panose="020B0609020204030204" pitchFamily="49" charset="0"/>
                <a:cs typeface="Consolas" panose="020B0609020204030204" pitchFamily="49" charset="0"/>
              </a:rPr>
              <a:t>{ "id": 6, "name": "Toby Henderson", "twitter" : "@</a:t>
            </a:r>
            <a:r>
              <a:rPr lang="en-GB" sz="600" b="1" dirty="0" err="1">
                <a:solidFill>
                  <a:srgbClr val="FFFF00"/>
                </a:solidFill>
                <a:latin typeface="Consolas" panose="020B0609020204030204" pitchFamily="49" charset="0"/>
                <a:cs typeface="Consolas" panose="020B0609020204030204" pitchFamily="49" charset="0"/>
              </a:rPr>
              <a:t>holytshirt</a:t>
            </a:r>
            <a:r>
              <a:rPr lang="en-GB" sz="600" b="1" dirty="0">
                <a:solidFill>
                  <a:srgbClr val="FFFF00"/>
                </a:solidFill>
                <a:latin typeface="Consolas" panose="020B0609020204030204" pitchFamily="49" charset="0"/>
                <a:cs typeface="Consolas" panose="020B0609020204030204" pitchFamily="49" charset="0"/>
              </a:rPr>
              <a:t>"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          </a:t>
            </a:r>
            <a:r>
              <a:rPr lang="en-GB" sz="600" b="1" dirty="0">
                <a:solidFill>
                  <a:srgbClr val="FFFF00"/>
                </a:solidFill>
                <a:latin typeface="Consolas" panose="020B0609020204030204" pitchFamily="49" charset="0"/>
                <a:cs typeface="Consolas" panose="020B0609020204030204" pitchFamily="49" charset="0"/>
              </a:rPr>
              <a:t>"updates" :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            </a:t>
            </a:r>
            <a:r>
              <a:rPr lang="en-GB" sz="600" b="1" dirty="0">
                <a:solidFill>
                  <a:srgbClr val="FFFF00"/>
                </a:solidFill>
                <a:latin typeface="Consolas" panose="020B0609020204030204" pitchFamily="49" charset="0"/>
                <a:cs typeface="Consolas" panose="020B0609020204030204" pitchFamily="49" charset="0"/>
              </a:rPr>
              <a:t>{ "id" : 2792676, "message": "NDC is awesome!", "date" : "2012-04-23T18:25:43.511Z" </a:t>
            </a:r>
            <a:r>
              <a:rPr lang="en-GB" sz="600" b="1" dirty="0" smtClean="0">
                <a:solidFill>
                  <a:srgbClr val="FFFF00"/>
                </a:solidFill>
                <a:latin typeface="Consolas" panose="020B0609020204030204" pitchFamily="49" charset="0"/>
                <a:cs typeface="Consolas" panose="020B0609020204030204" pitchFamily="49" charset="0"/>
              </a:rPr>
              <a:t>}, { </a:t>
            </a:r>
            <a:r>
              <a:rPr lang="en-GB" sz="600" b="1" dirty="0">
                <a:solidFill>
                  <a:srgbClr val="FFFF00"/>
                </a:solidFill>
                <a:latin typeface="Consolas" panose="020B0609020204030204" pitchFamily="49" charset="0"/>
                <a:cs typeface="Consolas" panose="020B0609020204030204" pitchFamily="49" charset="0"/>
              </a:rPr>
              <a:t>"id" : 2978967, "message": "Heading back to London", "date" : "2012-04-23T18:25:43.511Z"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          </a:t>
            </a:r>
            <a:r>
              <a:rPr lang="en-GB" sz="600" b="1" dirty="0">
                <a:solidFill>
                  <a:srgbClr val="FFFF00"/>
                </a:solidFill>
                <a:latin typeface="Consolas" panose="020B0609020204030204" pitchFamily="49" charset="0"/>
                <a:cs typeface="Consolas" panose="020B0609020204030204" pitchFamily="49" charset="0"/>
              </a:rPr>
              <a:t>]</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        </a:t>
            </a:r>
            <a:r>
              <a:rPr lang="en-GB" sz="600" b="1" dirty="0">
                <a:solidFill>
                  <a:srgbClr val="FFFF00"/>
                </a:solidFill>
                <a:latin typeface="Consolas" panose="020B0609020204030204" pitchFamily="49" charset="0"/>
                <a:cs typeface="Consolas" panose="020B0609020204030204" pitchFamily="49" charset="0"/>
              </a:rPr>
              <a:t>},</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        </a:t>
            </a:r>
            <a:r>
              <a:rPr lang="en-GB" sz="600" b="1" dirty="0">
                <a:solidFill>
                  <a:srgbClr val="FFFF00"/>
                </a:solidFill>
                <a:latin typeface="Consolas" panose="020B0609020204030204" pitchFamily="49" charset="0"/>
                <a:cs typeface="Consolas" panose="020B0609020204030204" pitchFamily="49" charset="0"/>
              </a:rPr>
              <a:t>{ "id": 9, "name": "Liam Westley", "twitter", "@</a:t>
            </a:r>
            <a:r>
              <a:rPr lang="en-GB" sz="600" b="1" dirty="0" err="1">
                <a:solidFill>
                  <a:srgbClr val="FFFF00"/>
                </a:solidFill>
                <a:latin typeface="Consolas" panose="020B0609020204030204" pitchFamily="49" charset="0"/>
                <a:cs typeface="Consolas" panose="020B0609020204030204" pitchFamily="49" charset="0"/>
              </a:rPr>
              <a:t>westleyl</a:t>
            </a:r>
            <a:r>
              <a:rPr lang="en-GB" sz="600" b="1" dirty="0">
                <a:solidFill>
                  <a:srgbClr val="FFFF00"/>
                </a:solidFill>
                <a:latin typeface="Consolas" panose="020B0609020204030204" pitchFamily="49" charset="0"/>
                <a:cs typeface="Consolas" panose="020B0609020204030204" pitchFamily="49" charset="0"/>
              </a:rPr>
              <a:t>"</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          </a:t>
            </a:r>
            <a:r>
              <a:rPr lang="en-GB" sz="600" b="1" dirty="0">
                <a:solidFill>
                  <a:srgbClr val="FFFF00"/>
                </a:solidFill>
                <a:latin typeface="Consolas" panose="020B0609020204030204" pitchFamily="49" charset="0"/>
                <a:cs typeface="Consolas" panose="020B0609020204030204" pitchFamily="49" charset="0"/>
              </a:rPr>
              <a:t>"updates" :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            </a:t>
            </a:r>
            <a:r>
              <a:rPr lang="en-GB" sz="600" b="1" dirty="0">
                <a:solidFill>
                  <a:srgbClr val="FFFF00"/>
                </a:solidFill>
                <a:latin typeface="Consolas" panose="020B0609020204030204" pitchFamily="49" charset="0"/>
                <a:cs typeface="Consolas" panose="020B0609020204030204" pitchFamily="49" charset="0"/>
              </a:rPr>
              <a:t>{ "id" : 2792676, "message": "NDC is awesome!", "date" : "2012-04-23T18:25:43.511Z" </a:t>
            </a:r>
            <a:r>
              <a:rPr lang="en-GB" sz="600" b="1" dirty="0" smtClean="0">
                <a:solidFill>
                  <a:srgbClr val="FFFF00"/>
                </a:solidFill>
                <a:latin typeface="Consolas" panose="020B0609020204030204" pitchFamily="49" charset="0"/>
                <a:cs typeface="Consolas" panose="020B0609020204030204" pitchFamily="49" charset="0"/>
              </a:rPr>
              <a:t>}, { </a:t>
            </a:r>
            <a:r>
              <a:rPr lang="en-GB" sz="600" b="1" dirty="0">
                <a:solidFill>
                  <a:srgbClr val="FFFF00"/>
                </a:solidFill>
                <a:latin typeface="Consolas" panose="020B0609020204030204" pitchFamily="49" charset="0"/>
                <a:cs typeface="Consolas" panose="020B0609020204030204" pitchFamily="49" charset="0"/>
              </a:rPr>
              <a:t>"id" : 2978967, "message": "Heading back to London", "date" : "2012-04-23T18:25:43.511Z"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          </a:t>
            </a:r>
            <a:r>
              <a:rPr lang="en-GB" sz="600" b="1" dirty="0">
                <a:solidFill>
                  <a:srgbClr val="FFFF00"/>
                </a:solidFill>
                <a:latin typeface="Consolas" panose="020B0609020204030204" pitchFamily="49" charset="0"/>
                <a:cs typeface="Consolas" panose="020B0609020204030204" pitchFamily="49" charset="0"/>
              </a:rPr>
              <a:t>]</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        </a:t>
            </a:r>
            <a:r>
              <a:rPr lang="en-GB" sz="600" b="1" dirty="0">
                <a:solidFill>
                  <a:srgbClr val="FFFF00"/>
                </a:solidFill>
                <a:latin typeface="Consolas" panose="020B0609020204030204" pitchFamily="49" charset="0"/>
                <a:cs typeface="Consolas" panose="020B0609020204030204" pitchFamily="49" charset="0"/>
              </a:rPr>
              <a:t>},</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    ],</a:t>
            </a:r>
            <a:r>
              <a:rPr lang="en-GB" sz="600" b="1" dirty="0" smtClean="0">
                <a:latin typeface="Consolas" panose="020B0609020204030204" pitchFamily="49" charset="0"/>
                <a:cs typeface="Consolas" panose="020B0609020204030204" pitchFamily="49" charset="0"/>
              </a:rPr>
              <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 </a:t>
            </a:r>
            <a:r>
              <a:rPr lang="en-GB" sz="600" b="1" dirty="0">
                <a:latin typeface="Consolas" panose="020B0609020204030204" pitchFamily="49" charset="0"/>
                <a:cs typeface="Consolas" panose="020B0609020204030204" pitchFamily="49" charset="0"/>
              </a:rPr>
              <a:t>"id": </a:t>
            </a:r>
            <a:r>
              <a:rPr lang="en-GB" sz="600" b="1" dirty="0" smtClean="0">
                <a:latin typeface="Consolas" panose="020B0609020204030204" pitchFamily="49" charset="0"/>
                <a:cs typeface="Consolas" panose="020B0609020204030204" pitchFamily="49" charset="0"/>
              </a:rPr>
              <a:t>6, </a:t>
            </a:r>
            <a:r>
              <a:rPr lang="en-GB" sz="600" b="1" dirty="0">
                <a:latin typeface="Consolas" panose="020B0609020204030204" pitchFamily="49" charset="0"/>
                <a:cs typeface="Consolas" panose="020B0609020204030204" pitchFamily="49" charset="0"/>
              </a:rPr>
              <a:t>"name": </a:t>
            </a:r>
            <a:r>
              <a:rPr lang="en-GB" sz="600" b="1" dirty="0" smtClean="0">
                <a:latin typeface="Consolas" panose="020B0609020204030204" pitchFamily="49" charset="0"/>
                <a:cs typeface="Consolas" panose="020B0609020204030204" pitchFamily="49" charset="0"/>
              </a:rPr>
              <a:t>"Toby Henderson", </a:t>
            </a:r>
            <a:r>
              <a:rPr lang="en-GB" sz="600" b="1" dirty="0">
                <a:latin typeface="Consolas" panose="020B0609020204030204" pitchFamily="49" charset="0"/>
                <a:cs typeface="Consolas" panose="020B0609020204030204" pitchFamily="49" charset="0"/>
              </a:rPr>
              <a:t>"twitter" : </a:t>
            </a:r>
            <a:r>
              <a:rPr lang="en-GB" sz="600" b="1" dirty="0" smtClean="0">
                <a:latin typeface="Consolas" panose="020B0609020204030204" pitchFamily="49" charset="0"/>
                <a:cs typeface="Consolas" panose="020B0609020204030204" pitchFamily="49" charset="0"/>
              </a:rPr>
              <a:t>"@</a:t>
            </a:r>
            <a:r>
              <a:rPr lang="en-GB" sz="600" b="1" dirty="0" err="1" smtClean="0">
                <a:latin typeface="Consolas" panose="020B0609020204030204" pitchFamily="49" charset="0"/>
                <a:cs typeface="Consolas" panose="020B0609020204030204" pitchFamily="49" charset="0"/>
              </a:rPr>
              <a:t>holytshirt</a:t>
            </a:r>
            <a:r>
              <a:rPr lang="en-GB" sz="600" b="1" dirty="0" smtClean="0">
                <a:latin typeface="Consolas" panose="020B0609020204030204" pitchFamily="49" charset="0"/>
                <a:cs typeface="Consolas" panose="020B0609020204030204" pitchFamily="49" charset="0"/>
              </a:rPr>
              <a:t>" </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a:t>
            </a:r>
            <a:r>
              <a:rPr lang="en-GB" sz="600" b="1" dirty="0">
                <a:latin typeface="Consolas" panose="020B0609020204030204" pitchFamily="49" charset="0"/>
                <a:cs typeface="Consolas" panose="020B0609020204030204" pitchFamily="49" charset="0"/>
              </a:rPr>
              <a:t>updates" :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 "id" : 2792676, "message": "NDC is awesome!", "date" : "2012-04-23T18:25:43.511Z"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 "id" : 2978967, "message": "Heading back to London", "date" : "2012-04-23T18:25:43.511Z"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a:t>
            </a:r>
            <a:r>
              <a:rPr lang="en-GB" sz="600" b="1" dirty="0" smtClean="0">
                <a:latin typeface="Consolas" panose="020B0609020204030204" pitchFamily="49" charset="0"/>
                <a:cs typeface="Consolas" panose="020B0609020204030204" pitchFamily="49" charset="0"/>
              </a:rPr>
              <a:t>],</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a:t>
            </a:r>
            <a:r>
              <a:rPr lang="en-GB" sz="600" b="1" dirty="0" smtClean="0">
                <a:solidFill>
                  <a:srgbClr val="FFFF00"/>
                </a:solidFill>
                <a:latin typeface="Consolas" panose="020B0609020204030204" pitchFamily="49" charset="0"/>
                <a:cs typeface="Consolas" panose="020B0609020204030204" pitchFamily="49" charset="0"/>
              </a:rPr>
              <a:t>"</a:t>
            </a:r>
            <a:r>
              <a:rPr lang="en-GB" sz="600" b="1" dirty="0">
                <a:solidFill>
                  <a:srgbClr val="FFFF00"/>
                </a:solidFill>
                <a:latin typeface="Consolas" panose="020B0609020204030204" pitchFamily="49" charset="0"/>
                <a:cs typeface="Consolas" panose="020B0609020204030204" pitchFamily="49" charset="0"/>
              </a:rPr>
              <a:t>friends" :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 "id": 6, "name": "Toby Henderson", "twitter" : "@</a:t>
            </a:r>
            <a:r>
              <a:rPr lang="en-GB" sz="600" b="1" dirty="0" err="1">
                <a:solidFill>
                  <a:srgbClr val="FFFF00"/>
                </a:solidFill>
                <a:latin typeface="Consolas" panose="020B0609020204030204" pitchFamily="49" charset="0"/>
                <a:cs typeface="Consolas" panose="020B0609020204030204" pitchFamily="49" charset="0"/>
              </a:rPr>
              <a:t>holytshirt</a:t>
            </a:r>
            <a:r>
              <a:rPr lang="en-GB" sz="600" b="1" dirty="0">
                <a:solidFill>
                  <a:srgbClr val="FFFF00"/>
                </a:solidFill>
                <a:latin typeface="Consolas" panose="020B0609020204030204" pitchFamily="49" charset="0"/>
                <a:cs typeface="Consolas" panose="020B0609020204030204" pitchFamily="49" charset="0"/>
              </a:rPr>
              <a:t>"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"updates" :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 "id" : 2792676, "message": "NDC is awesome!", "date" : "2012-04-23T18:25:43.511Z" </a:t>
            </a:r>
            <a:r>
              <a:rPr lang="en-GB" sz="600" b="1" dirty="0" smtClean="0">
                <a:solidFill>
                  <a:srgbClr val="FFFF00"/>
                </a:solidFill>
                <a:latin typeface="Consolas" panose="020B0609020204030204" pitchFamily="49" charset="0"/>
                <a:cs typeface="Consolas" panose="020B0609020204030204" pitchFamily="49" charset="0"/>
              </a:rPr>
              <a:t>}, { </a:t>
            </a:r>
            <a:r>
              <a:rPr lang="en-GB" sz="600" b="1" dirty="0">
                <a:solidFill>
                  <a:srgbClr val="FFFF00"/>
                </a:solidFill>
                <a:latin typeface="Consolas" panose="020B0609020204030204" pitchFamily="49" charset="0"/>
                <a:cs typeface="Consolas" panose="020B0609020204030204" pitchFamily="49" charset="0"/>
              </a:rPr>
              <a:t>"id" : 2978967, "message": "Heading back to London", "date" : "2012-04-23T18:25:43.511Z"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 "id": 9, "name": "Liam Westley", "twitter", "@</a:t>
            </a:r>
            <a:r>
              <a:rPr lang="en-GB" sz="600" b="1" dirty="0" err="1">
                <a:solidFill>
                  <a:srgbClr val="FFFF00"/>
                </a:solidFill>
                <a:latin typeface="Consolas" panose="020B0609020204030204" pitchFamily="49" charset="0"/>
                <a:cs typeface="Consolas" panose="020B0609020204030204" pitchFamily="49" charset="0"/>
              </a:rPr>
              <a:t>westleyl</a:t>
            </a:r>
            <a:r>
              <a:rPr lang="en-GB" sz="600" b="1" dirty="0">
                <a:solidFill>
                  <a:srgbClr val="FFFF00"/>
                </a:solidFill>
                <a:latin typeface="Consolas" panose="020B0609020204030204" pitchFamily="49" charset="0"/>
                <a:cs typeface="Consolas" panose="020B0609020204030204" pitchFamily="49" charset="0"/>
              </a:rPr>
              <a:t>"</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"updates" :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 "id" : 2792676, "message": "NDC is awesome!", "date" : "2012-04-23T18:25:43.511Z" </a:t>
            </a:r>
            <a:r>
              <a:rPr lang="en-GB" sz="600" b="1" dirty="0" smtClean="0">
                <a:solidFill>
                  <a:srgbClr val="FFFF00"/>
                </a:solidFill>
                <a:latin typeface="Consolas" panose="020B0609020204030204" pitchFamily="49" charset="0"/>
                <a:cs typeface="Consolas" panose="020B0609020204030204" pitchFamily="49" charset="0"/>
              </a:rPr>
              <a:t>}, { </a:t>
            </a:r>
            <a:r>
              <a:rPr lang="en-GB" sz="600" b="1" dirty="0">
                <a:solidFill>
                  <a:srgbClr val="FFFF00"/>
                </a:solidFill>
                <a:latin typeface="Consolas" panose="020B0609020204030204" pitchFamily="49" charset="0"/>
                <a:cs typeface="Consolas" panose="020B0609020204030204" pitchFamily="49" charset="0"/>
              </a:rPr>
              <a:t>"id" : 2978967, "message": "Heading back to London", "date" : "2012-04-23T18:25:43.511Z"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br>
              <a:rPr lang="en-GB" sz="600" b="1" dirty="0">
                <a:solidFill>
                  <a:srgbClr val="FFFF00"/>
                </a:solidFill>
                <a:latin typeface="Consolas" panose="020B0609020204030204" pitchFamily="49" charset="0"/>
                <a:cs typeface="Consolas" panose="020B0609020204030204" pitchFamily="49" charset="0"/>
              </a:rPr>
            </a:br>
            <a:r>
              <a:rPr lang="en-GB" sz="600" b="1" dirty="0">
                <a:solidFill>
                  <a:srgbClr val="FFFF00"/>
                </a:solidFill>
                <a:latin typeface="Consolas" panose="020B0609020204030204" pitchFamily="49" charset="0"/>
                <a:cs typeface="Consolas" panose="020B0609020204030204" pitchFamily="49" charset="0"/>
              </a:rPr>
              <a:t>      ],</a:t>
            </a:r>
            <a:r>
              <a:rPr lang="en-GB" sz="600" b="1" dirty="0" smtClean="0">
                <a:latin typeface="Consolas" panose="020B0609020204030204" pitchFamily="49" charset="0"/>
                <a:cs typeface="Consolas" panose="020B0609020204030204" pitchFamily="49" charset="0"/>
              </a:rPr>
              <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 "id": 9, "name": "Liam Westley", "twitter", "@</a:t>
            </a:r>
            <a:r>
              <a:rPr lang="en-GB" sz="600" b="1" dirty="0" err="1" smtClean="0">
                <a:latin typeface="Consolas" panose="020B0609020204030204" pitchFamily="49" charset="0"/>
                <a:cs typeface="Consolas" panose="020B0609020204030204" pitchFamily="49" charset="0"/>
              </a:rPr>
              <a:t>westleyl</a:t>
            </a:r>
            <a:r>
              <a:rPr lang="en-GB" sz="600" b="1" dirty="0" smtClean="0">
                <a:latin typeface="Consolas" panose="020B0609020204030204" pitchFamily="49" charset="0"/>
                <a:cs typeface="Consolas" panose="020B0609020204030204" pitchFamily="49" charset="0"/>
              </a:rPr>
              <a:t>"</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a:t>
            </a:r>
            <a:r>
              <a:rPr lang="en-GB" sz="600" b="1" dirty="0">
                <a:latin typeface="Consolas" panose="020B0609020204030204" pitchFamily="49" charset="0"/>
                <a:cs typeface="Consolas" panose="020B0609020204030204" pitchFamily="49" charset="0"/>
              </a:rPr>
              <a:t>"updates" :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 "id" : 2792676, "message": "NDC is awesome!", "date" : "2012-04-23T18:25:43.511Z"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 "id" : 2978967, "message": "Heading back to London", "date" : "2012-04-23T18:25:43.511Z"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a:t>
            </a:r>
            <a:br>
              <a:rPr lang="en-GB" sz="600" b="1" dirty="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  "</a:t>
            </a:r>
            <a:r>
              <a:rPr lang="en-GB" sz="600" b="1" dirty="0">
                <a:latin typeface="Consolas" panose="020B0609020204030204" pitchFamily="49" charset="0"/>
                <a:cs typeface="Consolas" panose="020B0609020204030204" pitchFamily="49" charset="0"/>
              </a:rPr>
              <a:t>updates" :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 "id" : 2792676, "message": "Having a great time at NDC!", "date" : "2012-04-23T18:25:43.511Z"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 "id" : 2978967, "message": "Wow – Oslo is still light at 11pm", "date" : "2012-04-23T18:25:43.511Z"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 "id" : 2982341, "message": "About to give my talk on REST", "date" : "2012-04-23T18:25:43.511Z" }</a:t>
            </a:r>
            <a:br>
              <a:rPr lang="en-GB" sz="600" b="1" dirty="0">
                <a:latin typeface="Consolas" panose="020B0609020204030204" pitchFamily="49" charset="0"/>
                <a:cs typeface="Consolas" panose="020B0609020204030204" pitchFamily="49" charset="0"/>
              </a:rPr>
            </a:br>
            <a:r>
              <a:rPr lang="en-GB" sz="600" b="1" dirty="0">
                <a:latin typeface="Consolas" panose="020B0609020204030204" pitchFamily="49" charset="0"/>
                <a:cs typeface="Consolas" panose="020B0609020204030204" pitchFamily="49" charset="0"/>
              </a:rPr>
              <a:t>  </a:t>
            </a:r>
            <a:r>
              <a:rPr lang="en-GB" sz="600" b="1" dirty="0" smtClean="0">
                <a:latin typeface="Consolas" panose="020B0609020204030204" pitchFamily="49" charset="0"/>
                <a:cs typeface="Consolas" panose="020B0609020204030204" pitchFamily="49" charset="0"/>
              </a:rPr>
              <a:t>]</a:t>
            </a:r>
            <a:br>
              <a:rPr lang="en-GB" sz="600" b="1" dirty="0" smtClean="0">
                <a:latin typeface="Consolas" panose="020B0609020204030204" pitchFamily="49" charset="0"/>
                <a:cs typeface="Consolas" panose="020B0609020204030204" pitchFamily="49" charset="0"/>
              </a:rPr>
            </a:br>
            <a:r>
              <a:rPr lang="en-GB" sz="600" b="1" dirty="0" smtClean="0">
                <a:latin typeface="Consolas" panose="020B0609020204030204" pitchFamily="49" charset="0"/>
                <a:cs typeface="Consolas" panose="020B0609020204030204" pitchFamily="49" charset="0"/>
              </a:rPr>
              <a:t>}</a:t>
            </a:r>
            <a:endParaRPr lang="en-GB" sz="600" dirty="0"/>
          </a:p>
          <a:p>
            <a:pPr marL="0" indent="0">
              <a:buNone/>
            </a:pPr>
            <a:endParaRPr lang="en-GB" sz="600" b="1" dirty="0" smtClean="0">
              <a:latin typeface="Consolas" panose="020B0609020204030204" pitchFamily="49" charset="0"/>
              <a:cs typeface="Consolas" panose="020B0609020204030204" pitchFamily="49" charset="0"/>
            </a:endParaRPr>
          </a:p>
          <a:p>
            <a:pPr marL="0" indent="0">
              <a:buNone/>
            </a:pPr>
            <a:endParaRPr lang="en-GB" sz="600" b="1" dirty="0" smtClean="0">
              <a:latin typeface="Consolas" panose="020B0609020204030204" pitchFamily="49" charset="0"/>
              <a:cs typeface="Consolas" panose="020B0609020204030204" pitchFamily="49" charset="0"/>
            </a:endParaRPr>
          </a:p>
          <a:p>
            <a:pPr marL="0" indent="0">
              <a:buNone/>
            </a:pPr>
            <a:endParaRPr lang="en-GB" sz="600" b="1" dirty="0">
              <a:latin typeface="Consolas" panose="020B0609020204030204" pitchFamily="49" charset="0"/>
              <a:cs typeface="Consolas" panose="020B0609020204030204" pitchFamily="49" charset="0"/>
            </a:endParaRPr>
          </a:p>
          <a:p>
            <a:pPr marL="0" indent="0">
              <a:buNone/>
            </a:pPr>
            <a:r>
              <a:rPr lang="en-GB" sz="600" b="1" dirty="0" smtClean="0">
                <a:latin typeface="Consolas" panose="020B0609020204030204" pitchFamily="49" charset="0"/>
                <a:cs typeface="Consolas" panose="020B0609020204030204" pitchFamily="49" charset="0"/>
              </a:rPr>
              <a:t> </a:t>
            </a:r>
          </a:p>
          <a:p>
            <a:pPr marL="0" indent="0">
              <a:buNone/>
            </a:pPr>
            <a:endParaRPr lang="en-GB" sz="600" b="1" dirty="0">
              <a:latin typeface="Consolas" panose="020B0609020204030204" pitchFamily="49" charset="0"/>
              <a:cs typeface="Consolas" panose="020B0609020204030204" pitchFamily="49" charset="0"/>
            </a:endParaRPr>
          </a:p>
          <a:p>
            <a:pPr marL="0" indent="0">
              <a:buNone/>
            </a:pPr>
            <a:endParaRPr lang="en-GB" sz="600" b="1" dirty="0" smtClean="0">
              <a:latin typeface="Consolas" panose="020B0609020204030204" pitchFamily="49" charset="0"/>
              <a:cs typeface="Consolas" panose="020B0609020204030204" pitchFamily="49" charset="0"/>
            </a:endParaRPr>
          </a:p>
          <a:p>
            <a:pPr marL="0" indent="0">
              <a:buNone/>
            </a:pPr>
            <a:endParaRPr lang="en-GB" sz="600" b="1" dirty="0">
              <a:latin typeface="Consolas" panose="020B0609020204030204" pitchFamily="49" charset="0"/>
              <a:cs typeface="Consolas" panose="020B0609020204030204" pitchFamily="49" charset="0"/>
            </a:endParaRPr>
          </a:p>
          <a:p>
            <a:pPr marL="0" indent="0">
              <a:buNone/>
            </a:pPr>
            <a:endParaRPr lang="en-GB" sz="600" b="1" dirty="0" smtClean="0">
              <a:latin typeface="Consolas" panose="020B0609020204030204" pitchFamily="49" charset="0"/>
              <a:cs typeface="Consolas" panose="020B0609020204030204" pitchFamily="49" charset="0"/>
            </a:endParaRPr>
          </a:p>
          <a:p>
            <a:pPr marL="0" indent="0">
              <a:buNone/>
            </a:pPr>
            <a:endParaRPr lang="en-GB" sz="600" b="1" dirty="0">
              <a:latin typeface="Consolas" panose="020B0609020204030204" pitchFamily="49" charset="0"/>
              <a:cs typeface="Consolas" panose="020B0609020204030204" pitchFamily="49" charset="0"/>
            </a:endParaRPr>
          </a:p>
          <a:p>
            <a:pPr marL="0" indent="0">
              <a:buNone/>
            </a:pPr>
            <a:endParaRPr lang="en-GB" sz="600" b="1" dirty="0" smtClean="0">
              <a:latin typeface="Consolas" panose="020B0609020204030204" pitchFamily="49" charset="0"/>
              <a:cs typeface="Consolas" panose="020B0609020204030204" pitchFamily="49" charset="0"/>
            </a:endParaRPr>
          </a:p>
          <a:p>
            <a:pPr marL="0" indent="0">
              <a:buNone/>
            </a:pPr>
            <a:r>
              <a:rPr lang="en-GB" sz="600" b="1" dirty="0" smtClean="0">
                <a:latin typeface="Consolas" panose="020B0609020204030204" pitchFamily="49" charset="0"/>
                <a:cs typeface="Consolas" panose="020B0609020204030204" pitchFamily="49" charset="0"/>
              </a:rPr>
              <a:t>}</a:t>
            </a:r>
          </a:p>
          <a:p>
            <a:pPr marL="0" indent="0">
              <a:buNone/>
            </a:pPr>
            <a:endParaRPr lang="en-GB" sz="600" b="1" dirty="0" smtClean="0">
              <a:latin typeface="Consolas" panose="020B0609020204030204" pitchFamily="49" charset="0"/>
              <a:cs typeface="Consolas" panose="020B0609020204030204" pitchFamily="49" charset="0"/>
            </a:endParaRPr>
          </a:p>
          <a:p>
            <a:pPr marL="0" indent="0">
              <a:buNone/>
            </a:pPr>
            <a:endParaRPr lang="en-GB" sz="600" b="1" dirty="0" smtClean="0">
              <a:latin typeface="Consolas" panose="020B0609020204030204" pitchFamily="49" charset="0"/>
              <a:cs typeface="Consolas" panose="020B0609020204030204" pitchFamily="49" charset="0"/>
            </a:endParaRPr>
          </a:p>
          <a:p>
            <a:pPr marL="0" indent="0">
              <a:buNone/>
            </a:pPr>
            <a:endParaRPr lang="en-GB" sz="600" b="1" dirty="0">
              <a:latin typeface="Consolas" panose="020B0609020204030204" pitchFamily="49" charset="0"/>
              <a:cs typeface="Consolas" panose="020B0609020204030204" pitchFamily="49" charset="0"/>
            </a:endParaRPr>
          </a:p>
          <a:p>
            <a:pPr marL="0" indent="0">
              <a:buNone/>
            </a:pPr>
            <a:endParaRPr lang="en-GB" sz="6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96295320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ular Callout 2"/>
          <p:cNvSpPr/>
          <p:nvPr/>
        </p:nvSpPr>
        <p:spPr>
          <a:xfrm>
            <a:off x="395536" y="548680"/>
            <a:ext cx="4320480" cy="2160240"/>
          </a:xfrm>
          <a:prstGeom prst="wedgeRoundRectCallout">
            <a:avLst>
              <a:gd name="adj1" fmla="val -933"/>
              <a:gd name="adj2" fmla="val 112061"/>
              <a:gd name="adj3" fmla="val 16667"/>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sz="3600" b="1" dirty="0" smtClean="0"/>
              <a:t>"Your API is using all our bandwidth... AGAIN!"</a:t>
            </a:r>
            <a:endParaRPr lang="en-GB" sz="3600" b="1" dirty="0"/>
          </a:p>
        </p:txBody>
      </p:sp>
      <p:sp>
        <p:nvSpPr>
          <p:cNvPr id="4" name="Rounded Rectangular Callout 3"/>
          <p:cNvSpPr/>
          <p:nvPr/>
        </p:nvSpPr>
        <p:spPr>
          <a:xfrm>
            <a:off x="4139952" y="1916832"/>
            <a:ext cx="4320480" cy="2160240"/>
          </a:xfrm>
          <a:prstGeom prst="wedgeRoundRectCallout">
            <a:avLst>
              <a:gd name="adj1" fmla="val -50101"/>
              <a:gd name="adj2" fmla="val 113604"/>
              <a:gd name="adj3" fmla="val 16667"/>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GB" sz="4000" b="1" dirty="0" smtClean="0"/>
              <a:t>"Your API is hammering the database. Again."</a:t>
            </a:r>
            <a:endParaRPr lang="en-GB" sz="4000" b="1" dirty="0"/>
          </a:p>
        </p:txBody>
      </p:sp>
    </p:spTree>
    <p:extLst>
      <p:ext uri="{BB962C8B-B14F-4D97-AF65-F5344CB8AC3E}">
        <p14:creationId xmlns:p14="http://schemas.microsoft.com/office/powerpoint/2010/main" val="1939307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251520" y="548680"/>
            <a:ext cx="8640960" cy="6120680"/>
          </a:xfrm>
        </p:spPr>
        <p:txBody>
          <a:bodyPr>
            <a:noAutofit/>
          </a:bodyPr>
          <a:lstStyle/>
          <a:p>
            <a:pPr marL="0" indent="0">
              <a:buNone/>
            </a:pPr>
            <a:r>
              <a:rPr lang="en-GB" sz="2000" b="1" dirty="0" smtClean="0">
                <a:solidFill>
                  <a:schemeClr val="accent4">
                    <a:lumMod val="60000"/>
                    <a:lumOff val="40000"/>
                  </a:schemeClr>
                </a:solidFill>
                <a:latin typeface="Consolas" panose="020B0609020204030204" pitchFamily="49" charset="0"/>
                <a:cs typeface="Consolas" panose="020B0609020204030204" pitchFamily="49" charset="0"/>
              </a:rPr>
              <a:t>GET /profiles/1 HTTP/1.1</a:t>
            </a:r>
          </a:p>
          <a:p>
            <a:pPr marL="0" indent="0">
              <a:buNone/>
            </a:pPr>
            <a:r>
              <a:rPr lang="en-GB" sz="2000" b="1" dirty="0" smtClean="0">
                <a:latin typeface="Consolas" panose="020B0609020204030204" pitchFamily="49" charset="0"/>
                <a:cs typeface="Consolas" panose="020B0609020204030204" pitchFamily="49" charset="0"/>
              </a:rPr>
              <a:t>200 </a:t>
            </a:r>
            <a:r>
              <a:rPr lang="en-GB" sz="2000" b="1" dirty="0">
                <a:latin typeface="Consolas" panose="020B0609020204030204" pitchFamily="49" charset="0"/>
                <a:cs typeface="Consolas" panose="020B0609020204030204" pitchFamily="49" charset="0"/>
              </a:rPr>
              <a:t>OK</a:t>
            </a:r>
            <a:br>
              <a:rPr lang="en-GB" sz="2000" b="1" dirty="0">
                <a:latin typeface="Consolas" panose="020B0609020204030204" pitchFamily="49" charset="0"/>
                <a:cs typeface="Consolas" panose="020B0609020204030204" pitchFamily="49" charset="0"/>
              </a:rPr>
            </a:br>
            <a:r>
              <a:rPr lang="en-GB" sz="2000" b="1" dirty="0">
                <a:latin typeface="Consolas" panose="020B0609020204030204" pitchFamily="49" charset="0"/>
                <a:cs typeface="Consolas" panose="020B0609020204030204" pitchFamily="49" charset="0"/>
              </a:rPr>
              <a:t>Content-Type: </a:t>
            </a:r>
            <a:r>
              <a:rPr lang="en-GB" sz="2000" b="1" dirty="0" smtClean="0">
                <a:latin typeface="Consolas" panose="020B0609020204030204" pitchFamily="49" charset="0"/>
                <a:cs typeface="Consolas" panose="020B0609020204030204" pitchFamily="49" charset="0"/>
              </a:rPr>
              <a:t>application/</a:t>
            </a:r>
            <a:r>
              <a:rPr lang="en-GB" sz="3600" b="1" dirty="0" err="1" smtClean="0">
                <a:solidFill>
                  <a:srgbClr val="FFFF00"/>
                </a:solidFill>
                <a:latin typeface="Consolas" panose="020B0609020204030204" pitchFamily="49" charset="0"/>
                <a:cs typeface="Consolas" panose="020B0609020204030204" pitchFamily="49" charset="0"/>
              </a:rPr>
              <a:t>hal+</a:t>
            </a:r>
            <a:r>
              <a:rPr lang="en-GB" sz="2000" b="1" dirty="0" err="1" smtClean="0">
                <a:latin typeface="Consolas" panose="020B0609020204030204" pitchFamily="49" charset="0"/>
                <a:cs typeface="Consolas" panose="020B0609020204030204" pitchFamily="49" charset="0"/>
              </a:rPr>
              <a:t>json</a:t>
            </a:r>
            <a:endParaRPr lang="en-GB" sz="2000" b="1" dirty="0">
              <a:latin typeface="Consolas" panose="020B0609020204030204" pitchFamily="49" charset="0"/>
              <a:cs typeface="Consolas" panose="020B0609020204030204" pitchFamily="49" charset="0"/>
            </a:endParaRPr>
          </a:p>
          <a:p>
            <a:pPr marL="0" indent="0">
              <a:buNone/>
            </a:pPr>
            <a:r>
              <a:rPr lang="en-GB" sz="2000" b="1" dirty="0">
                <a:latin typeface="Consolas" panose="020B0609020204030204" pitchFamily="49" charset="0"/>
                <a:cs typeface="Consolas" panose="020B0609020204030204" pitchFamily="49" charset="0"/>
              </a:rPr>
              <a:t>{</a:t>
            </a:r>
          </a:p>
          <a:p>
            <a:pPr marL="0" indent="0" defTabSz="268288">
              <a:buNone/>
            </a:pPr>
            <a:r>
              <a:rPr lang="en-GB" sz="1600" b="1" dirty="0">
                <a:solidFill>
                  <a:srgbClr val="FFFF00"/>
                </a:solidFill>
                <a:latin typeface="Consolas" panose="020B0609020204030204" pitchFamily="49" charset="0"/>
                <a:cs typeface="Consolas" panose="020B0609020204030204" pitchFamily="49" charset="0"/>
              </a:rPr>
              <a:t>  	</a:t>
            </a:r>
            <a:r>
              <a:rPr lang="en-GB" sz="1600" b="1" dirty="0" smtClean="0">
                <a:solidFill>
                  <a:srgbClr val="FFFF00"/>
                </a:solidFill>
                <a:latin typeface="Consolas" panose="020B0609020204030204" pitchFamily="49" charset="0"/>
                <a:cs typeface="Consolas" panose="020B0609020204030204" pitchFamily="49" charset="0"/>
              </a:rPr>
              <a:t>	</a:t>
            </a:r>
            <a:r>
              <a:rPr lang="en-GB" sz="2000" b="1" dirty="0" smtClean="0">
                <a:solidFill>
                  <a:srgbClr val="FFFF00"/>
                </a:solidFill>
                <a:latin typeface="Consolas" panose="020B0609020204030204" pitchFamily="49" charset="0"/>
                <a:cs typeface="Consolas" panose="020B0609020204030204" pitchFamily="49" charset="0"/>
              </a:rPr>
              <a:t>"_</a:t>
            </a:r>
            <a:r>
              <a:rPr lang="en-GB" sz="2000" b="1" dirty="0">
                <a:solidFill>
                  <a:srgbClr val="FFFF00"/>
                </a:solidFill>
                <a:latin typeface="Consolas" panose="020B0609020204030204" pitchFamily="49" charset="0"/>
                <a:cs typeface="Consolas" panose="020B0609020204030204" pitchFamily="49" charset="0"/>
              </a:rPr>
              <a:t>links": {</a:t>
            </a:r>
            <a:br>
              <a:rPr lang="en-GB" sz="2000" b="1" dirty="0">
                <a:solidFill>
                  <a:srgbClr val="FFFF00"/>
                </a:solidFill>
                <a:latin typeface="Consolas" panose="020B0609020204030204" pitchFamily="49" charset="0"/>
                <a:cs typeface="Consolas" panose="020B0609020204030204" pitchFamily="49" charset="0"/>
              </a:rPr>
            </a:br>
            <a:r>
              <a:rPr lang="en-GB" sz="2000" b="1" dirty="0">
                <a:solidFill>
                  <a:srgbClr val="FFFF00"/>
                </a:solidFill>
                <a:latin typeface="Consolas" panose="020B0609020204030204" pitchFamily="49" charset="0"/>
                <a:cs typeface="Consolas" panose="020B0609020204030204" pitchFamily="49" charset="0"/>
              </a:rPr>
              <a:t>  	 </a:t>
            </a:r>
            <a:r>
              <a:rPr lang="en-GB" sz="2000" b="1" dirty="0" smtClean="0">
                <a:solidFill>
                  <a:srgbClr val="FFFF00"/>
                </a:solidFill>
                <a:latin typeface="Consolas" panose="020B0609020204030204" pitchFamily="49" charset="0"/>
                <a:cs typeface="Consolas" panose="020B0609020204030204" pitchFamily="49" charset="0"/>
              </a:rPr>
              <a:t>	"</a:t>
            </a:r>
            <a:r>
              <a:rPr lang="en-GB" sz="2000" b="1" dirty="0">
                <a:solidFill>
                  <a:srgbClr val="FFFF00"/>
                </a:solidFill>
                <a:latin typeface="Consolas" panose="020B0609020204030204" pitchFamily="49" charset="0"/>
                <a:cs typeface="Consolas" panose="020B0609020204030204" pitchFamily="49" charset="0"/>
              </a:rPr>
              <a:t>self" : "http://my.api/profiles/1",</a:t>
            </a:r>
            <a:br>
              <a:rPr lang="en-GB" sz="2000" b="1" dirty="0">
                <a:solidFill>
                  <a:srgbClr val="FFFF00"/>
                </a:solidFill>
                <a:latin typeface="Consolas" panose="020B0609020204030204" pitchFamily="49" charset="0"/>
                <a:cs typeface="Consolas" panose="020B0609020204030204" pitchFamily="49" charset="0"/>
              </a:rPr>
            </a:br>
            <a:r>
              <a:rPr lang="en-GB" sz="2000" b="1" dirty="0">
                <a:solidFill>
                  <a:srgbClr val="FFFF00"/>
                </a:solidFill>
                <a:latin typeface="Consolas" panose="020B0609020204030204" pitchFamily="49" charset="0"/>
                <a:cs typeface="Consolas" panose="020B0609020204030204" pitchFamily="49" charset="0"/>
              </a:rPr>
              <a:t> 	   </a:t>
            </a:r>
            <a:r>
              <a:rPr lang="en-GB" sz="2000" b="1" dirty="0" smtClean="0">
                <a:solidFill>
                  <a:srgbClr val="FFFF00"/>
                </a:solidFill>
                <a:latin typeface="Consolas" panose="020B0609020204030204" pitchFamily="49" charset="0"/>
                <a:cs typeface="Consolas" panose="020B0609020204030204" pitchFamily="49" charset="0"/>
              </a:rPr>
              <a:t>	"</a:t>
            </a:r>
            <a:r>
              <a:rPr lang="en-GB" sz="2000" b="1" dirty="0">
                <a:solidFill>
                  <a:srgbClr val="FFFF00"/>
                </a:solidFill>
                <a:latin typeface="Consolas" panose="020B0609020204030204" pitchFamily="49" charset="0"/>
                <a:cs typeface="Consolas" panose="020B0609020204030204" pitchFamily="49" charset="0"/>
              </a:rPr>
              <a:t>friends" : "http://my.api/profiles/1/friends",</a:t>
            </a:r>
            <a:br>
              <a:rPr lang="en-GB" sz="2000" b="1" dirty="0">
                <a:solidFill>
                  <a:srgbClr val="FFFF00"/>
                </a:solidFill>
                <a:latin typeface="Consolas" panose="020B0609020204030204" pitchFamily="49" charset="0"/>
                <a:cs typeface="Consolas" panose="020B0609020204030204" pitchFamily="49" charset="0"/>
              </a:rPr>
            </a:br>
            <a:r>
              <a:rPr lang="en-GB" sz="2000" b="1" dirty="0">
                <a:solidFill>
                  <a:srgbClr val="FFFF00"/>
                </a:solidFill>
                <a:latin typeface="Consolas" panose="020B0609020204030204" pitchFamily="49" charset="0"/>
                <a:cs typeface="Consolas" panose="020B0609020204030204" pitchFamily="49" charset="0"/>
              </a:rPr>
              <a:t>  	 </a:t>
            </a:r>
            <a:r>
              <a:rPr lang="en-GB" sz="2000" b="1" dirty="0" smtClean="0">
                <a:solidFill>
                  <a:srgbClr val="FFFF00"/>
                </a:solidFill>
                <a:latin typeface="Consolas" panose="020B0609020204030204" pitchFamily="49" charset="0"/>
                <a:cs typeface="Consolas" panose="020B0609020204030204" pitchFamily="49" charset="0"/>
              </a:rPr>
              <a:t>	"</a:t>
            </a:r>
            <a:r>
              <a:rPr lang="en-GB" sz="2000" b="1" dirty="0">
                <a:solidFill>
                  <a:srgbClr val="FFFF00"/>
                </a:solidFill>
                <a:latin typeface="Consolas" panose="020B0609020204030204" pitchFamily="49" charset="0"/>
                <a:cs typeface="Consolas" panose="020B0609020204030204" pitchFamily="49" charset="0"/>
              </a:rPr>
              <a:t>photos" : "http://my.api/profiles/1/photos",</a:t>
            </a:r>
            <a:br>
              <a:rPr lang="en-GB" sz="2000" b="1" dirty="0">
                <a:solidFill>
                  <a:srgbClr val="FFFF00"/>
                </a:solidFill>
                <a:latin typeface="Consolas" panose="020B0609020204030204" pitchFamily="49" charset="0"/>
                <a:cs typeface="Consolas" panose="020B0609020204030204" pitchFamily="49" charset="0"/>
              </a:rPr>
            </a:br>
            <a:r>
              <a:rPr lang="en-GB" sz="2000" b="1" dirty="0">
                <a:solidFill>
                  <a:srgbClr val="FFFF00"/>
                </a:solidFill>
                <a:latin typeface="Consolas" panose="020B0609020204030204" pitchFamily="49" charset="0"/>
                <a:cs typeface="Consolas" panose="020B0609020204030204" pitchFamily="49" charset="0"/>
              </a:rPr>
              <a:t>   </a:t>
            </a:r>
            <a:r>
              <a:rPr lang="en-GB" sz="2000" b="1" dirty="0" smtClean="0">
                <a:solidFill>
                  <a:srgbClr val="FFFF00"/>
                </a:solidFill>
                <a:latin typeface="Consolas" panose="020B0609020204030204" pitchFamily="49" charset="0"/>
                <a:cs typeface="Consolas" panose="020B0609020204030204" pitchFamily="49" charset="0"/>
              </a:rPr>
              <a:t>		"</a:t>
            </a:r>
            <a:r>
              <a:rPr lang="en-GB" sz="2000" b="1" dirty="0">
                <a:solidFill>
                  <a:srgbClr val="FFFF00"/>
                </a:solidFill>
                <a:latin typeface="Consolas" panose="020B0609020204030204" pitchFamily="49" charset="0"/>
                <a:cs typeface="Consolas" panose="020B0609020204030204" pitchFamily="49" charset="0"/>
              </a:rPr>
              <a:t>updates" : "http://my.api/profiles/1/updates"</a:t>
            </a:r>
            <a:br>
              <a:rPr lang="en-GB" sz="2000" b="1" dirty="0">
                <a:solidFill>
                  <a:srgbClr val="FFFF00"/>
                </a:solidFill>
                <a:latin typeface="Consolas" panose="020B0609020204030204" pitchFamily="49" charset="0"/>
                <a:cs typeface="Consolas" panose="020B0609020204030204" pitchFamily="49" charset="0"/>
              </a:rPr>
            </a:br>
            <a:r>
              <a:rPr lang="en-GB" sz="2000" b="1" dirty="0">
                <a:solidFill>
                  <a:srgbClr val="FFFF00"/>
                </a:solidFill>
                <a:latin typeface="Consolas" panose="020B0609020204030204" pitchFamily="49" charset="0"/>
                <a:cs typeface="Consolas" panose="020B0609020204030204" pitchFamily="49" charset="0"/>
              </a:rPr>
              <a:t> 	</a:t>
            </a:r>
            <a:r>
              <a:rPr lang="en-GB" sz="2000" b="1" dirty="0" smtClean="0">
                <a:solidFill>
                  <a:srgbClr val="FFFF00"/>
                </a:solidFill>
                <a:latin typeface="Consolas" panose="020B0609020204030204" pitchFamily="49" charset="0"/>
                <a:cs typeface="Consolas" panose="020B0609020204030204" pitchFamily="49" charset="0"/>
              </a:rPr>
              <a:t>	},</a:t>
            </a:r>
            <a:r>
              <a:rPr lang="en-GB" b="1" dirty="0">
                <a:solidFill>
                  <a:srgbClr val="FFFF00"/>
                </a:solidFill>
                <a:latin typeface="Consolas" panose="020B0609020204030204" pitchFamily="49" charset="0"/>
                <a:cs typeface="Consolas" panose="020B0609020204030204" pitchFamily="49" charset="0"/>
              </a:rPr>
              <a:t/>
            </a:r>
            <a:br>
              <a:rPr lang="en-GB" b="1" dirty="0">
                <a:solidFill>
                  <a:srgbClr val="FFFF00"/>
                </a:solidFill>
                <a:latin typeface="Consolas" panose="020B0609020204030204" pitchFamily="49" charset="0"/>
                <a:cs typeface="Consolas" panose="020B0609020204030204" pitchFamily="49" charset="0"/>
              </a:rPr>
            </a:br>
            <a:r>
              <a:rPr lang="en-GB" sz="2000" b="1" dirty="0">
                <a:latin typeface="Consolas" panose="020B0609020204030204" pitchFamily="49" charset="0"/>
                <a:cs typeface="Consolas" panose="020B0609020204030204" pitchFamily="49" charset="0"/>
              </a:rPr>
              <a:t>  	"id": 1,</a:t>
            </a:r>
            <a:br>
              <a:rPr lang="en-GB" sz="2000" b="1" dirty="0">
                <a:latin typeface="Consolas" panose="020B0609020204030204" pitchFamily="49" charset="0"/>
                <a:cs typeface="Consolas" panose="020B0609020204030204" pitchFamily="49" charset="0"/>
              </a:rPr>
            </a:br>
            <a:r>
              <a:rPr lang="en-GB" sz="2000" b="1" dirty="0">
                <a:latin typeface="Consolas" panose="020B0609020204030204" pitchFamily="49" charset="0"/>
                <a:cs typeface="Consolas" panose="020B0609020204030204" pitchFamily="49" charset="0"/>
              </a:rPr>
              <a:t>  	"name"			: "Dylan Beattie",</a:t>
            </a:r>
            <a:br>
              <a:rPr lang="en-GB" sz="2000" b="1" dirty="0">
                <a:latin typeface="Consolas" panose="020B0609020204030204" pitchFamily="49" charset="0"/>
                <a:cs typeface="Consolas" panose="020B0609020204030204" pitchFamily="49" charset="0"/>
              </a:rPr>
            </a:br>
            <a:r>
              <a:rPr lang="en-GB" sz="2000" b="1" dirty="0">
                <a:latin typeface="Consolas" panose="020B0609020204030204" pitchFamily="49" charset="0"/>
                <a:cs typeface="Consolas" panose="020B0609020204030204" pitchFamily="49" charset="0"/>
              </a:rPr>
              <a:t>  	"twitter"		: "@</a:t>
            </a:r>
            <a:r>
              <a:rPr lang="en-GB" sz="2000" b="1" dirty="0" err="1">
                <a:latin typeface="Consolas" panose="020B0609020204030204" pitchFamily="49" charset="0"/>
                <a:cs typeface="Consolas" panose="020B0609020204030204" pitchFamily="49" charset="0"/>
              </a:rPr>
              <a:t>dylanbeattie</a:t>
            </a:r>
            <a:r>
              <a:rPr lang="en-GB" sz="2000" b="1" dirty="0">
                <a:latin typeface="Consolas" panose="020B0609020204030204" pitchFamily="49" charset="0"/>
                <a:cs typeface="Consolas" panose="020B0609020204030204" pitchFamily="49" charset="0"/>
              </a:rPr>
              <a:t>",</a:t>
            </a:r>
            <a:br>
              <a:rPr lang="en-GB" sz="2000" b="1" dirty="0">
                <a:latin typeface="Consolas" panose="020B0609020204030204" pitchFamily="49" charset="0"/>
                <a:cs typeface="Consolas" panose="020B0609020204030204" pitchFamily="49" charset="0"/>
              </a:rPr>
            </a:br>
            <a:r>
              <a:rPr lang="en-GB" sz="2000" b="1" dirty="0" smtClean="0">
                <a:latin typeface="Consolas" panose="020B0609020204030204" pitchFamily="49" charset="0"/>
                <a:cs typeface="Consolas" panose="020B0609020204030204" pitchFamily="49" charset="0"/>
              </a:rPr>
              <a:t>}</a:t>
            </a:r>
            <a:endParaRPr lang="en-GB" sz="20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83601251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6"/>
          <p:cNvSpPr>
            <a:spLocks noGrp="1"/>
          </p:cNvSpPr>
          <p:nvPr>
            <p:ph idx="1"/>
          </p:nvPr>
        </p:nvSpPr>
        <p:spPr>
          <a:xfrm>
            <a:off x="251520" y="548680"/>
            <a:ext cx="8640960" cy="6120680"/>
          </a:xfrm>
        </p:spPr>
        <p:txBody>
          <a:bodyPr>
            <a:noAutofit/>
          </a:bodyPr>
          <a:lstStyle/>
          <a:p>
            <a:pPr marL="0" indent="0">
              <a:buNone/>
            </a:pPr>
            <a:r>
              <a:rPr lang="en-GB" sz="1600" b="1" dirty="0">
                <a:solidFill>
                  <a:schemeClr val="accent4">
                    <a:lumMod val="60000"/>
                    <a:lumOff val="40000"/>
                  </a:schemeClr>
                </a:solidFill>
                <a:latin typeface="Consolas" panose="020B0609020204030204" pitchFamily="49" charset="0"/>
                <a:cs typeface="Consolas" panose="020B0609020204030204" pitchFamily="49" charset="0"/>
              </a:rPr>
              <a:t>GET /profiles/1 HTTP/1.1</a:t>
            </a:r>
            <a:r>
              <a:rPr lang="en-GB" sz="1600" b="1" dirty="0">
                <a:latin typeface="Consolas" panose="020B0609020204030204" pitchFamily="49" charset="0"/>
                <a:cs typeface="Consolas" panose="020B0609020204030204" pitchFamily="49" charset="0"/>
              </a:rPr>
              <a:t/>
            </a:r>
            <a:br>
              <a:rPr lang="en-GB" sz="1600" b="1" dirty="0">
                <a:latin typeface="Consolas" panose="020B0609020204030204" pitchFamily="49" charset="0"/>
                <a:cs typeface="Consolas" panose="020B0609020204030204" pitchFamily="49" charset="0"/>
              </a:rPr>
            </a:br>
            <a:r>
              <a:rPr lang="en-GB" sz="1600" b="1" dirty="0">
                <a:latin typeface="Consolas" panose="020B0609020204030204" pitchFamily="49" charset="0"/>
                <a:cs typeface="Consolas" panose="020B0609020204030204" pitchFamily="49" charset="0"/>
              </a:rPr>
              <a:t>200 OK </a:t>
            </a:r>
          </a:p>
          <a:p>
            <a:pPr marL="0" indent="0">
              <a:buNone/>
            </a:pP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GET </a:t>
            </a:r>
            <a:r>
              <a:rPr lang="en-GB" sz="1600" b="1" dirty="0">
                <a:solidFill>
                  <a:schemeClr val="accent4">
                    <a:lumMod val="60000"/>
                    <a:lumOff val="40000"/>
                  </a:schemeClr>
                </a:solidFill>
                <a:latin typeface="Consolas" panose="020B0609020204030204" pitchFamily="49" charset="0"/>
                <a:cs typeface="Consolas" panose="020B0609020204030204" pitchFamily="49" charset="0"/>
              </a:rPr>
              <a:t>/</a:t>
            </a: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profiles/1/friends </a:t>
            </a:r>
            <a:r>
              <a:rPr lang="en-GB" sz="1600" b="1" dirty="0">
                <a:solidFill>
                  <a:schemeClr val="accent4">
                    <a:lumMod val="60000"/>
                    <a:lumOff val="40000"/>
                  </a:schemeClr>
                </a:solidFill>
                <a:latin typeface="Consolas" panose="020B0609020204030204" pitchFamily="49" charset="0"/>
                <a:cs typeface="Consolas" panose="020B0609020204030204" pitchFamily="49" charset="0"/>
              </a:rPr>
              <a:t>HTTP/1.1</a:t>
            </a:r>
            <a:r>
              <a:rPr lang="en-GB" sz="1600" b="1" dirty="0">
                <a:latin typeface="Consolas" panose="020B0609020204030204" pitchFamily="49" charset="0"/>
                <a:cs typeface="Consolas" panose="020B0609020204030204" pitchFamily="49" charset="0"/>
              </a:rPr>
              <a:t/>
            </a:r>
            <a:br>
              <a:rPr lang="en-GB" sz="1600" b="1" dirty="0">
                <a:latin typeface="Consolas" panose="020B0609020204030204" pitchFamily="49" charset="0"/>
                <a:cs typeface="Consolas" panose="020B0609020204030204" pitchFamily="49" charset="0"/>
              </a:rPr>
            </a:br>
            <a:r>
              <a:rPr lang="en-GB" sz="1600" b="1" dirty="0">
                <a:latin typeface="Consolas" panose="020B0609020204030204" pitchFamily="49" charset="0"/>
                <a:cs typeface="Consolas" panose="020B0609020204030204" pitchFamily="49" charset="0"/>
              </a:rPr>
              <a:t>200 OK </a:t>
            </a:r>
          </a:p>
          <a:p>
            <a:pPr marL="0" indent="0">
              <a:buNone/>
            </a:pP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GET </a:t>
            </a:r>
            <a:r>
              <a:rPr lang="en-GB" sz="1600" b="1" dirty="0">
                <a:solidFill>
                  <a:schemeClr val="accent4">
                    <a:lumMod val="60000"/>
                    <a:lumOff val="40000"/>
                  </a:schemeClr>
                </a:solidFill>
                <a:latin typeface="Consolas" panose="020B0609020204030204" pitchFamily="49" charset="0"/>
                <a:cs typeface="Consolas" panose="020B0609020204030204" pitchFamily="49" charset="0"/>
              </a:rPr>
              <a:t>/</a:t>
            </a: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profiles/1/updates </a:t>
            </a:r>
            <a:r>
              <a:rPr lang="en-GB" sz="1600" b="1" dirty="0">
                <a:solidFill>
                  <a:schemeClr val="accent4">
                    <a:lumMod val="60000"/>
                    <a:lumOff val="40000"/>
                  </a:schemeClr>
                </a:solidFill>
                <a:latin typeface="Consolas" panose="020B0609020204030204" pitchFamily="49" charset="0"/>
                <a:cs typeface="Consolas" panose="020B0609020204030204" pitchFamily="49" charset="0"/>
              </a:rPr>
              <a:t>HTTP/1.1</a:t>
            </a:r>
            <a:r>
              <a:rPr lang="en-GB" sz="1600" b="1" dirty="0">
                <a:latin typeface="Consolas" panose="020B0609020204030204" pitchFamily="49" charset="0"/>
                <a:cs typeface="Consolas" panose="020B0609020204030204" pitchFamily="49" charset="0"/>
              </a:rPr>
              <a:t/>
            </a:r>
            <a:br>
              <a:rPr lang="en-GB" sz="1600" b="1" dirty="0">
                <a:latin typeface="Consolas" panose="020B0609020204030204" pitchFamily="49" charset="0"/>
                <a:cs typeface="Consolas" panose="020B0609020204030204" pitchFamily="49" charset="0"/>
              </a:rPr>
            </a:br>
            <a:r>
              <a:rPr lang="en-GB" sz="1600" b="1" dirty="0">
                <a:latin typeface="Consolas" panose="020B0609020204030204" pitchFamily="49" charset="0"/>
                <a:cs typeface="Consolas" panose="020B0609020204030204" pitchFamily="49" charset="0"/>
              </a:rPr>
              <a:t>200 OK </a:t>
            </a:r>
          </a:p>
          <a:p>
            <a:pPr marL="0" indent="0">
              <a:buNone/>
            </a:pP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GET </a:t>
            </a:r>
            <a:r>
              <a:rPr lang="en-GB" sz="1600" b="1" dirty="0">
                <a:solidFill>
                  <a:schemeClr val="accent4">
                    <a:lumMod val="60000"/>
                    <a:lumOff val="40000"/>
                  </a:schemeClr>
                </a:solidFill>
                <a:latin typeface="Consolas" panose="020B0609020204030204" pitchFamily="49" charset="0"/>
                <a:cs typeface="Consolas" panose="020B0609020204030204" pitchFamily="49" charset="0"/>
              </a:rPr>
              <a:t>/</a:t>
            </a: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profiles/1/photos </a:t>
            </a:r>
            <a:r>
              <a:rPr lang="en-GB" sz="1600" b="1" dirty="0">
                <a:solidFill>
                  <a:schemeClr val="accent4">
                    <a:lumMod val="60000"/>
                    <a:lumOff val="40000"/>
                  </a:schemeClr>
                </a:solidFill>
                <a:latin typeface="Consolas" panose="020B0609020204030204" pitchFamily="49" charset="0"/>
                <a:cs typeface="Consolas" panose="020B0609020204030204" pitchFamily="49" charset="0"/>
              </a:rPr>
              <a:t>HTTP/1.1</a:t>
            </a:r>
            <a:r>
              <a:rPr lang="en-GB" sz="1600" b="1" dirty="0">
                <a:latin typeface="Consolas" panose="020B0609020204030204" pitchFamily="49" charset="0"/>
                <a:cs typeface="Consolas" panose="020B0609020204030204" pitchFamily="49" charset="0"/>
              </a:rPr>
              <a:t/>
            </a:r>
            <a:br>
              <a:rPr lang="en-GB" sz="1600" b="1" dirty="0">
                <a:latin typeface="Consolas" panose="020B0609020204030204" pitchFamily="49" charset="0"/>
                <a:cs typeface="Consolas" panose="020B0609020204030204" pitchFamily="49" charset="0"/>
              </a:rPr>
            </a:br>
            <a:r>
              <a:rPr lang="en-GB" sz="1600" b="1" dirty="0">
                <a:latin typeface="Consolas" panose="020B0609020204030204" pitchFamily="49" charset="0"/>
                <a:cs typeface="Consolas" panose="020B0609020204030204" pitchFamily="49" charset="0"/>
              </a:rPr>
              <a:t>200 OK </a:t>
            </a:r>
          </a:p>
          <a:p>
            <a:pPr marL="0" indent="0">
              <a:buNone/>
            </a:pPr>
            <a:r>
              <a:rPr lang="en-GB" sz="1600" b="1" dirty="0">
                <a:solidFill>
                  <a:schemeClr val="accent4">
                    <a:lumMod val="60000"/>
                    <a:lumOff val="40000"/>
                  </a:schemeClr>
                </a:solidFill>
                <a:latin typeface="Consolas" panose="020B0609020204030204" pitchFamily="49" charset="0"/>
                <a:cs typeface="Consolas" panose="020B0609020204030204" pitchFamily="49" charset="0"/>
              </a:rPr>
              <a:t>GET /profiles/1/photos/1234 HTTP/1.1</a:t>
            </a:r>
            <a:r>
              <a:rPr lang="en-GB" sz="1600" b="1" dirty="0">
                <a:latin typeface="Consolas" panose="020B0609020204030204" pitchFamily="49" charset="0"/>
                <a:cs typeface="Consolas" panose="020B0609020204030204" pitchFamily="49" charset="0"/>
              </a:rPr>
              <a:t/>
            </a:r>
            <a:br>
              <a:rPr lang="en-GB" sz="1600" b="1" dirty="0">
                <a:latin typeface="Consolas" panose="020B0609020204030204" pitchFamily="49" charset="0"/>
                <a:cs typeface="Consolas" panose="020B0609020204030204" pitchFamily="49" charset="0"/>
              </a:rPr>
            </a:br>
            <a:r>
              <a:rPr lang="en-GB" sz="1600" b="1" dirty="0">
                <a:latin typeface="Consolas" panose="020B0609020204030204" pitchFamily="49" charset="0"/>
                <a:cs typeface="Consolas" panose="020B0609020204030204" pitchFamily="49" charset="0"/>
              </a:rPr>
              <a:t>200 OK</a:t>
            </a:r>
          </a:p>
          <a:p>
            <a:pPr marL="0" indent="0">
              <a:buNone/>
            </a:pPr>
            <a:r>
              <a:rPr lang="en-GB" sz="1600" b="1" dirty="0">
                <a:solidFill>
                  <a:schemeClr val="accent4">
                    <a:lumMod val="60000"/>
                    <a:lumOff val="40000"/>
                  </a:schemeClr>
                </a:solidFill>
                <a:latin typeface="Consolas" panose="020B0609020204030204" pitchFamily="49" charset="0"/>
                <a:cs typeface="Consolas" panose="020B0609020204030204" pitchFamily="49" charset="0"/>
              </a:rPr>
              <a:t>GET /profiles/1/photos/1234/comments HTTP/1.1</a:t>
            </a:r>
            <a:r>
              <a:rPr lang="en-GB" sz="1600" b="1" dirty="0">
                <a:latin typeface="Consolas" panose="020B0609020204030204" pitchFamily="49" charset="0"/>
                <a:cs typeface="Consolas" panose="020B0609020204030204" pitchFamily="49" charset="0"/>
              </a:rPr>
              <a:t/>
            </a:r>
            <a:br>
              <a:rPr lang="en-GB" sz="1600" b="1" dirty="0">
                <a:latin typeface="Consolas" panose="020B0609020204030204" pitchFamily="49" charset="0"/>
                <a:cs typeface="Consolas" panose="020B0609020204030204" pitchFamily="49" charset="0"/>
              </a:rPr>
            </a:br>
            <a:r>
              <a:rPr lang="en-GB" sz="1600" b="1" dirty="0">
                <a:latin typeface="Consolas" panose="020B0609020204030204" pitchFamily="49" charset="0"/>
                <a:cs typeface="Consolas" panose="020B0609020204030204" pitchFamily="49" charset="0"/>
              </a:rPr>
              <a:t>200 OK</a:t>
            </a:r>
          </a:p>
          <a:p>
            <a:pPr marL="0" indent="0">
              <a:buNone/>
            </a:pPr>
            <a:r>
              <a:rPr lang="en-GB" sz="1600" b="1" dirty="0">
                <a:solidFill>
                  <a:schemeClr val="accent4">
                    <a:lumMod val="60000"/>
                    <a:lumOff val="40000"/>
                  </a:schemeClr>
                </a:solidFill>
                <a:latin typeface="Consolas" panose="020B0609020204030204" pitchFamily="49" charset="0"/>
                <a:cs typeface="Consolas" panose="020B0609020204030204" pitchFamily="49" charset="0"/>
              </a:rPr>
              <a:t>GET /</a:t>
            </a: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profiles/1/photos/1345 </a:t>
            </a:r>
            <a:r>
              <a:rPr lang="en-GB" sz="1600" b="1" dirty="0">
                <a:solidFill>
                  <a:schemeClr val="accent4">
                    <a:lumMod val="60000"/>
                    <a:lumOff val="40000"/>
                  </a:schemeClr>
                </a:solidFill>
                <a:latin typeface="Consolas" panose="020B0609020204030204" pitchFamily="49" charset="0"/>
                <a:cs typeface="Consolas" panose="020B0609020204030204" pitchFamily="49" charset="0"/>
              </a:rPr>
              <a:t>HTTP/1.1</a:t>
            </a:r>
            <a:r>
              <a:rPr lang="en-GB" sz="1600" b="1" dirty="0">
                <a:latin typeface="Consolas" panose="020B0609020204030204" pitchFamily="49" charset="0"/>
                <a:cs typeface="Consolas" panose="020B0609020204030204" pitchFamily="49" charset="0"/>
              </a:rPr>
              <a:t/>
            </a:r>
            <a:br>
              <a:rPr lang="en-GB" sz="1600" b="1" dirty="0">
                <a:latin typeface="Consolas" panose="020B0609020204030204" pitchFamily="49" charset="0"/>
                <a:cs typeface="Consolas" panose="020B0609020204030204" pitchFamily="49" charset="0"/>
              </a:rPr>
            </a:br>
            <a:r>
              <a:rPr lang="en-GB" sz="1600" b="1" dirty="0">
                <a:latin typeface="Consolas" panose="020B0609020204030204" pitchFamily="49" charset="0"/>
                <a:cs typeface="Consolas" panose="020B0609020204030204" pitchFamily="49" charset="0"/>
              </a:rPr>
              <a:t>200 OK</a:t>
            </a:r>
          </a:p>
          <a:p>
            <a:pPr marL="0" indent="0">
              <a:buNone/>
            </a:pPr>
            <a:r>
              <a:rPr lang="en-GB" sz="1600" b="1" dirty="0">
                <a:solidFill>
                  <a:schemeClr val="accent4">
                    <a:lumMod val="60000"/>
                    <a:lumOff val="40000"/>
                  </a:schemeClr>
                </a:solidFill>
                <a:latin typeface="Consolas" panose="020B0609020204030204" pitchFamily="49" charset="0"/>
                <a:cs typeface="Consolas" panose="020B0609020204030204" pitchFamily="49" charset="0"/>
              </a:rPr>
              <a:t>GET /</a:t>
            </a: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profiles/1/photos/1345/comments </a:t>
            </a:r>
            <a:r>
              <a:rPr lang="en-GB" sz="1600" b="1" dirty="0">
                <a:solidFill>
                  <a:schemeClr val="accent4">
                    <a:lumMod val="60000"/>
                    <a:lumOff val="40000"/>
                  </a:schemeClr>
                </a:solidFill>
                <a:latin typeface="Consolas" panose="020B0609020204030204" pitchFamily="49" charset="0"/>
                <a:cs typeface="Consolas" panose="020B0609020204030204" pitchFamily="49" charset="0"/>
              </a:rPr>
              <a:t>HTTP/1.1</a:t>
            </a:r>
            <a:r>
              <a:rPr lang="en-GB" sz="1600" b="1" dirty="0">
                <a:latin typeface="Consolas" panose="020B0609020204030204" pitchFamily="49" charset="0"/>
                <a:cs typeface="Consolas" panose="020B0609020204030204" pitchFamily="49" charset="0"/>
              </a:rPr>
              <a:t/>
            </a:r>
            <a:br>
              <a:rPr lang="en-GB" sz="1600" b="1" dirty="0">
                <a:latin typeface="Consolas" panose="020B0609020204030204" pitchFamily="49" charset="0"/>
                <a:cs typeface="Consolas" panose="020B0609020204030204" pitchFamily="49" charset="0"/>
              </a:rPr>
            </a:br>
            <a:r>
              <a:rPr lang="en-GB" sz="1600" b="1" dirty="0">
                <a:latin typeface="Consolas" panose="020B0609020204030204" pitchFamily="49" charset="0"/>
                <a:cs typeface="Consolas" panose="020B0609020204030204" pitchFamily="49" charset="0"/>
              </a:rPr>
              <a:t>200 OK</a:t>
            </a:r>
          </a:p>
          <a:p>
            <a:pPr marL="0" indent="0">
              <a:buNone/>
            </a:pPr>
            <a:r>
              <a:rPr lang="en-GB" sz="1600" b="1" dirty="0">
                <a:solidFill>
                  <a:schemeClr val="accent4">
                    <a:lumMod val="60000"/>
                    <a:lumOff val="40000"/>
                  </a:schemeClr>
                </a:solidFill>
                <a:latin typeface="Consolas" panose="020B0609020204030204" pitchFamily="49" charset="0"/>
                <a:cs typeface="Consolas" panose="020B0609020204030204" pitchFamily="49" charset="0"/>
              </a:rPr>
              <a:t>GET /</a:t>
            </a: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profiles/1/photos/1456 </a:t>
            </a:r>
            <a:r>
              <a:rPr lang="en-GB" sz="1600" b="1" dirty="0">
                <a:solidFill>
                  <a:schemeClr val="accent4">
                    <a:lumMod val="60000"/>
                    <a:lumOff val="40000"/>
                  </a:schemeClr>
                </a:solidFill>
                <a:latin typeface="Consolas" panose="020B0609020204030204" pitchFamily="49" charset="0"/>
                <a:cs typeface="Consolas" panose="020B0609020204030204" pitchFamily="49" charset="0"/>
              </a:rPr>
              <a:t>HTTP/1.1</a:t>
            </a:r>
            <a:r>
              <a:rPr lang="en-GB" sz="1600" b="1" dirty="0">
                <a:latin typeface="Consolas" panose="020B0609020204030204" pitchFamily="49" charset="0"/>
                <a:cs typeface="Consolas" panose="020B0609020204030204" pitchFamily="49" charset="0"/>
              </a:rPr>
              <a:t/>
            </a:r>
            <a:br>
              <a:rPr lang="en-GB" sz="1600" b="1" dirty="0">
                <a:latin typeface="Consolas" panose="020B0609020204030204" pitchFamily="49" charset="0"/>
                <a:cs typeface="Consolas" panose="020B0609020204030204" pitchFamily="49" charset="0"/>
              </a:rPr>
            </a:br>
            <a:r>
              <a:rPr lang="en-GB" sz="1600" b="1" dirty="0">
                <a:latin typeface="Consolas" panose="020B0609020204030204" pitchFamily="49" charset="0"/>
                <a:cs typeface="Consolas" panose="020B0609020204030204" pitchFamily="49" charset="0"/>
              </a:rPr>
              <a:t>200 </a:t>
            </a:r>
            <a:r>
              <a:rPr lang="en-GB" sz="1600" b="1" dirty="0" smtClean="0">
                <a:latin typeface="Consolas" panose="020B0609020204030204" pitchFamily="49" charset="0"/>
                <a:cs typeface="Consolas" panose="020B0609020204030204" pitchFamily="49" charset="0"/>
              </a:rPr>
              <a:t>OK</a:t>
            </a:r>
            <a:endParaRPr lang="en-GB" sz="1600" b="1" dirty="0">
              <a:latin typeface="Consolas" panose="020B0609020204030204" pitchFamily="49" charset="0"/>
              <a:cs typeface="Consolas" panose="020B0609020204030204" pitchFamily="49" charset="0"/>
            </a:endParaRPr>
          </a:p>
          <a:p>
            <a:pPr marL="0" indent="0">
              <a:buNone/>
            </a:pPr>
            <a:r>
              <a:rPr lang="en-GB" sz="1600" b="1" dirty="0">
                <a:solidFill>
                  <a:schemeClr val="accent4">
                    <a:lumMod val="60000"/>
                    <a:lumOff val="40000"/>
                  </a:schemeClr>
                </a:solidFill>
                <a:latin typeface="Consolas" panose="020B0609020204030204" pitchFamily="49" charset="0"/>
                <a:cs typeface="Consolas" panose="020B0609020204030204" pitchFamily="49" charset="0"/>
              </a:rPr>
              <a:t>GET /</a:t>
            </a: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profiles/1/photos/1456/comments </a:t>
            </a:r>
            <a:r>
              <a:rPr lang="en-GB" sz="1600" b="1" dirty="0">
                <a:solidFill>
                  <a:schemeClr val="accent4">
                    <a:lumMod val="60000"/>
                    <a:lumOff val="40000"/>
                  </a:schemeClr>
                </a:solidFill>
                <a:latin typeface="Consolas" panose="020B0609020204030204" pitchFamily="49" charset="0"/>
                <a:cs typeface="Consolas" panose="020B0609020204030204" pitchFamily="49" charset="0"/>
              </a:rPr>
              <a:t>HTTP/1.1</a:t>
            </a:r>
            <a:r>
              <a:rPr lang="en-GB" sz="1600" b="1" dirty="0">
                <a:latin typeface="Consolas" panose="020B0609020204030204" pitchFamily="49" charset="0"/>
                <a:cs typeface="Consolas" panose="020B0609020204030204" pitchFamily="49" charset="0"/>
              </a:rPr>
              <a:t/>
            </a:r>
            <a:br>
              <a:rPr lang="en-GB" sz="1600" b="1" dirty="0">
                <a:latin typeface="Consolas" panose="020B0609020204030204" pitchFamily="49" charset="0"/>
                <a:cs typeface="Consolas" panose="020B0609020204030204" pitchFamily="49" charset="0"/>
              </a:rPr>
            </a:br>
            <a:r>
              <a:rPr lang="en-GB" sz="1600" b="1" dirty="0">
                <a:latin typeface="Consolas" panose="020B0609020204030204" pitchFamily="49" charset="0"/>
                <a:cs typeface="Consolas" panose="020B0609020204030204" pitchFamily="49" charset="0"/>
              </a:rPr>
              <a:t>200 </a:t>
            </a:r>
            <a:r>
              <a:rPr lang="en-GB" sz="1600" b="1" dirty="0" smtClean="0">
                <a:latin typeface="Consolas" panose="020B0609020204030204" pitchFamily="49" charset="0"/>
                <a:cs typeface="Consolas" panose="020B0609020204030204" pitchFamily="49" charset="0"/>
              </a:rPr>
              <a:t>OK</a:t>
            </a:r>
            <a:endParaRPr lang="en-GB" sz="16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647654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5">
                                            <p:txEl>
                                              <p:pRg st="3" end="3"/>
                                            </p:txEl>
                                          </p:spTgt>
                                        </p:tgtEl>
                                        <p:attrNameLst>
                                          <p:attrName>style.visibility</p:attrName>
                                        </p:attrNameLst>
                                      </p:cBhvr>
                                      <p:to>
                                        <p:strVal val="visible"/>
                                      </p:to>
                                    </p:set>
                                    <p:anim calcmode="lin" valueType="num">
                                      <p:cBhvr additive="base">
                                        <p:cTn id="25"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5">
                                            <p:txEl>
                                              <p:pRg st="5" end="5"/>
                                            </p:txEl>
                                          </p:spTgt>
                                        </p:tgtEl>
                                        <p:attrNameLst>
                                          <p:attrName>style.visibility</p:attrName>
                                        </p:attrNameLst>
                                      </p:cBhvr>
                                      <p:to>
                                        <p:strVal val="visible"/>
                                      </p:to>
                                    </p:set>
                                    <p:anim calcmode="lin" valueType="num">
                                      <p:cBhvr additive="base">
                                        <p:cTn id="37"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5">
                                            <p:txEl>
                                              <p:pRg st="6" end="6"/>
                                            </p:txEl>
                                          </p:spTgt>
                                        </p:tgtEl>
                                        <p:attrNameLst>
                                          <p:attrName>style.visibility</p:attrName>
                                        </p:attrNameLst>
                                      </p:cBhvr>
                                      <p:to>
                                        <p:strVal val="visible"/>
                                      </p:to>
                                    </p:set>
                                    <p:anim calcmode="lin" valueType="num">
                                      <p:cBhvr additive="base">
                                        <p:cTn id="43"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5">
                                            <p:txEl>
                                              <p:pRg st="7" end="7"/>
                                            </p:txEl>
                                          </p:spTgt>
                                        </p:tgtEl>
                                        <p:attrNameLst>
                                          <p:attrName>style.visibility</p:attrName>
                                        </p:attrNameLst>
                                      </p:cBhvr>
                                      <p:to>
                                        <p:strVal val="visible"/>
                                      </p:to>
                                    </p:set>
                                    <p:anim calcmode="lin" valueType="num">
                                      <p:cBhvr additive="base">
                                        <p:cTn id="49" dur="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5">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5">
                                            <p:txEl>
                                              <p:pRg st="8" end="8"/>
                                            </p:txEl>
                                          </p:spTgt>
                                        </p:tgtEl>
                                        <p:attrNameLst>
                                          <p:attrName>style.visibility</p:attrName>
                                        </p:attrNameLst>
                                      </p:cBhvr>
                                      <p:to>
                                        <p:strVal val="visible"/>
                                      </p:to>
                                    </p:set>
                                    <p:anim calcmode="lin" valueType="num">
                                      <p:cBhvr additive="base">
                                        <p:cTn id="55" dur="500" fill="hold"/>
                                        <p:tgtEl>
                                          <p:spTgt spid="5">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5">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5">
                                            <p:txEl>
                                              <p:pRg st="9" end="9"/>
                                            </p:txEl>
                                          </p:spTgt>
                                        </p:tgtEl>
                                        <p:attrNameLst>
                                          <p:attrName>style.visibility</p:attrName>
                                        </p:attrNameLst>
                                      </p:cBhvr>
                                      <p:to>
                                        <p:strVal val="visible"/>
                                      </p:to>
                                    </p:set>
                                    <p:anim calcmode="lin" valueType="num">
                                      <p:cBhvr additive="base">
                                        <p:cTn id="61" dur="500" fill="hold"/>
                                        <p:tgtEl>
                                          <p:spTgt spid="5">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5">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ular Callout 2"/>
          <p:cNvSpPr/>
          <p:nvPr/>
        </p:nvSpPr>
        <p:spPr>
          <a:xfrm>
            <a:off x="395536" y="548680"/>
            <a:ext cx="4320480" cy="2160240"/>
          </a:xfrm>
          <a:prstGeom prst="wedgeRoundRectCallout">
            <a:avLst>
              <a:gd name="adj1" fmla="val -933"/>
              <a:gd name="adj2" fmla="val 112061"/>
              <a:gd name="adj3" fmla="val 16667"/>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sz="3600" b="1" dirty="0" smtClean="0"/>
              <a:t>"I need to make 50 API calls just to draw a web page!"</a:t>
            </a:r>
            <a:endParaRPr lang="en-GB" sz="3600" b="1" dirty="0"/>
          </a:p>
        </p:txBody>
      </p:sp>
      <p:sp>
        <p:nvSpPr>
          <p:cNvPr id="4" name="Rounded Rectangular Callout 3"/>
          <p:cNvSpPr/>
          <p:nvPr/>
        </p:nvSpPr>
        <p:spPr>
          <a:xfrm>
            <a:off x="4355976" y="2276872"/>
            <a:ext cx="4320480" cy="3240360"/>
          </a:xfrm>
          <a:prstGeom prst="wedgeRoundRectCallout">
            <a:avLst>
              <a:gd name="adj1" fmla="val -44681"/>
              <a:gd name="adj2" fmla="val 82632"/>
              <a:gd name="adj3" fmla="val 16667"/>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GB" sz="4000" b="1" dirty="0" smtClean="0"/>
              <a:t>"Our HTTP traffic just increased 50x - what have you done?"</a:t>
            </a:r>
            <a:endParaRPr lang="en-GB" sz="4000" b="1" dirty="0"/>
          </a:p>
        </p:txBody>
      </p:sp>
    </p:spTree>
    <p:extLst>
      <p:ext uri="{BB962C8B-B14F-4D97-AF65-F5344CB8AC3E}">
        <p14:creationId xmlns:p14="http://schemas.microsoft.com/office/powerpoint/2010/main" val="1618914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6"/>
          <p:cNvSpPr txBox="1">
            <a:spLocks/>
          </p:cNvSpPr>
          <p:nvPr/>
        </p:nvSpPr>
        <p:spPr>
          <a:xfrm>
            <a:off x="251520" y="548680"/>
            <a:ext cx="8640960" cy="612068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GET /profiles/1</a:t>
            </a:r>
            <a:r>
              <a:rPr lang="en-GB" sz="1600" b="1" dirty="0" smtClean="0">
                <a:solidFill>
                  <a:srgbClr val="FFFF00"/>
                </a:solidFill>
                <a:latin typeface="Consolas" panose="020B0609020204030204" pitchFamily="49" charset="0"/>
                <a:cs typeface="Consolas" panose="020B0609020204030204" pitchFamily="49" charset="0"/>
              </a:rPr>
              <a:t>?expand=updates</a:t>
            </a:r>
            <a:r>
              <a:rPr lang="en-GB" sz="1600" b="1" dirty="0" smtClean="0">
                <a:solidFill>
                  <a:schemeClr val="accent4">
                    <a:lumMod val="60000"/>
                    <a:lumOff val="40000"/>
                  </a:schemeClr>
                </a:solidFill>
                <a:latin typeface="Consolas" panose="020B0609020204030204" pitchFamily="49" charset="0"/>
                <a:cs typeface="Consolas" panose="020B0609020204030204" pitchFamily="49" charset="0"/>
              </a:rPr>
              <a:t> HTTP/1.1</a:t>
            </a:r>
          </a:p>
          <a:p>
            <a:pPr marL="0" indent="0">
              <a:buFont typeface="Arial" panose="020B0604020202020204" pitchFamily="34" charset="0"/>
              <a:buNone/>
            </a:pPr>
            <a:endParaRPr lang="en-GB" sz="1600" b="1" dirty="0" smtClean="0">
              <a:latin typeface="Consolas" panose="020B0609020204030204" pitchFamily="49" charset="0"/>
              <a:cs typeface="Consolas" panose="020B0609020204030204" pitchFamily="49" charset="0"/>
            </a:endParaRPr>
          </a:p>
          <a:p>
            <a:pPr marL="0" indent="0">
              <a:buFont typeface="Arial" panose="020B0604020202020204" pitchFamily="34" charset="0"/>
              <a:buNone/>
            </a:pPr>
            <a:r>
              <a:rPr lang="en-GB" sz="1600" b="1" dirty="0" smtClean="0">
                <a:latin typeface="Consolas" panose="020B0609020204030204" pitchFamily="49" charset="0"/>
                <a:cs typeface="Consolas" panose="020B0609020204030204" pitchFamily="49" charset="0"/>
              </a:rPr>
              <a:t>200 OK</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Content-Type: application/</a:t>
            </a:r>
            <a:r>
              <a:rPr lang="en-GB" sz="1600" b="1" dirty="0" err="1" smtClean="0">
                <a:latin typeface="Consolas" panose="020B0609020204030204" pitchFamily="49" charset="0"/>
                <a:cs typeface="Consolas" panose="020B0609020204030204" pitchFamily="49" charset="0"/>
              </a:rPr>
              <a:t>json</a:t>
            </a:r>
            <a:endParaRPr lang="en-GB" sz="1600" b="1" dirty="0" smtClean="0">
              <a:latin typeface="Consolas" panose="020B0609020204030204" pitchFamily="49" charset="0"/>
              <a:cs typeface="Consolas" panose="020B0609020204030204" pitchFamily="49" charset="0"/>
            </a:endParaRPr>
          </a:p>
          <a:p>
            <a:pPr marL="0" indent="0">
              <a:buFont typeface="Arial" panose="020B0604020202020204" pitchFamily="34" charset="0"/>
              <a:buNone/>
            </a:pPr>
            <a:r>
              <a:rPr lang="en-GB" sz="1600" b="1" dirty="0" smtClean="0">
                <a:latin typeface="Consolas" panose="020B0609020204030204" pitchFamily="49" charset="0"/>
                <a:cs typeface="Consolas" panose="020B0609020204030204" pitchFamily="49" charset="0"/>
              </a:rPr>
              <a:t>{</a:t>
            </a:r>
          </a:p>
          <a:p>
            <a:pPr marL="0" indent="0" defTabSz="268288">
              <a:buNone/>
            </a:pPr>
            <a:r>
              <a:rPr lang="en-GB" sz="1600" b="1" dirty="0" smtClean="0">
                <a:latin typeface="Consolas" panose="020B0609020204030204" pitchFamily="49" charset="0"/>
                <a:cs typeface="Consolas" panose="020B0609020204030204" pitchFamily="49" charset="0"/>
              </a:rPr>
              <a:t>  	"_links": {</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"self" : "http://my.api/profiles/1",</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"friends" : "http://my.api/profiles/1/friends",</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"photos" : "http://my.api/profiles/1/photos",</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a:t>
            </a:r>
            <a:r>
              <a:rPr lang="en-GB" sz="1600" b="1" dirty="0" smtClean="0">
                <a:solidFill>
                  <a:srgbClr val="FF0000"/>
                </a:solidFill>
                <a:latin typeface="Consolas" panose="020B0609020204030204" pitchFamily="49" charset="0"/>
                <a:cs typeface="Consolas" panose="020B0609020204030204" pitchFamily="49" charset="0"/>
              </a:rPr>
              <a:t>"updates" </a:t>
            </a:r>
            <a:r>
              <a:rPr lang="en-GB" sz="1600" b="1" dirty="0" smtClean="0">
                <a:latin typeface="Consolas" panose="020B0609020204030204" pitchFamily="49" charset="0"/>
                <a:cs typeface="Consolas" panose="020B0609020204030204" pitchFamily="49" charset="0"/>
              </a:rPr>
              <a:t>: "http://my.api/profiles/1/updates"</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"id": 1,</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"name"			: "Dylan Beattie",</a:t>
            </a:r>
            <a:br>
              <a:rPr lang="en-GB" sz="1600" b="1" dirty="0" smtClean="0">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  	"twitter"		: "@</a:t>
            </a:r>
            <a:r>
              <a:rPr lang="en-GB" sz="1600" b="1" dirty="0" err="1" smtClean="0">
                <a:latin typeface="Consolas" panose="020B0609020204030204" pitchFamily="49" charset="0"/>
                <a:cs typeface="Consolas" panose="020B0609020204030204" pitchFamily="49" charset="0"/>
              </a:rPr>
              <a:t>dylanbeattie</a:t>
            </a:r>
            <a:r>
              <a:rPr lang="en-GB" sz="1600" b="1" dirty="0" smtClean="0">
                <a:latin typeface="Consolas" panose="020B0609020204030204" pitchFamily="49" charset="0"/>
                <a:cs typeface="Consolas" panose="020B0609020204030204" pitchFamily="49" charset="0"/>
              </a:rPr>
              <a:t>"</a:t>
            </a:r>
          </a:p>
          <a:p>
            <a:pPr marL="0" indent="0" defTabSz="268288">
              <a:buNone/>
            </a:pPr>
            <a:r>
              <a:rPr lang="en-GB" sz="1600" b="1" dirty="0">
                <a:latin typeface="Consolas" panose="020B0609020204030204" pitchFamily="49" charset="0"/>
                <a:cs typeface="Consolas" panose="020B0609020204030204" pitchFamily="49" charset="0"/>
              </a:rPr>
              <a:t> </a:t>
            </a:r>
            <a:r>
              <a:rPr lang="en-GB" sz="1600" b="1" dirty="0">
                <a:solidFill>
                  <a:srgbClr val="FFFF00"/>
                </a:solidFill>
                <a:latin typeface="Consolas" panose="020B0609020204030204" pitchFamily="49" charset="0"/>
                <a:cs typeface="Consolas" panose="020B0609020204030204" pitchFamily="49" charset="0"/>
              </a:rPr>
              <a:t>"_embedded" : {</a:t>
            </a:r>
            <a:br>
              <a:rPr lang="en-GB" sz="1600" b="1" dirty="0">
                <a:solidFill>
                  <a:srgbClr val="FFFF00"/>
                </a:solidFill>
                <a:latin typeface="Consolas" panose="020B0609020204030204" pitchFamily="49" charset="0"/>
                <a:cs typeface="Consolas" panose="020B0609020204030204" pitchFamily="49" charset="0"/>
              </a:rPr>
            </a:br>
            <a:r>
              <a:rPr lang="en-GB" sz="1600" b="1" dirty="0">
                <a:solidFill>
                  <a:srgbClr val="FFFF00"/>
                </a:solidFill>
                <a:latin typeface="Consolas" panose="020B0609020204030204" pitchFamily="49" charset="0"/>
                <a:cs typeface="Consolas" panose="020B0609020204030204" pitchFamily="49" charset="0"/>
              </a:rPr>
              <a:t> 		</a:t>
            </a:r>
            <a:r>
              <a:rPr lang="en-GB" sz="1600" b="1" dirty="0">
                <a:solidFill>
                  <a:srgbClr val="FF0000"/>
                </a:solidFill>
                <a:latin typeface="Consolas" panose="020B0609020204030204" pitchFamily="49" charset="0"/>
                <a:cs typeface="Consolas" panose="020B0609020204030204" pitchFamily="49" charset="0"/>
              </a:rPr>
              <a:t>"updates" </a:t>
            </a:r>
            <a:r>
              <a:rPr lang="en-GB" sz="1600" b="1" dirty="0">
                <a:solidFill>
                  <a:srgbClr val="FFFF00"/>
                </a:solidFill>
                <a:latin typeface="Consolas" panose="020B0609020204030204" pitchFamily="49" charset="0"/>
                <a:cs typeface="Consolas" panose="020B0609020204030204" pitchFamily="49" charset="0"/>
              </a:rPr>
              <a:t>: [</a:t>
            </a:r>
            <a:br>
              <a:rPr lang="en-GB" sz="1600" b="1" dirty="0">
                <a:solidFill>
                  <a:srgbClr val="FFFF00"/>
                </a:solidFill>
                <a:latin typeface="Consolas" panose="020B0609020204030204" pitchFamily="49" charset="0"/>
                <a:cs typeface="Consolas" panose="020B0609020204030204" pitchFamily="49" charset="0"/>
              </a:rPr>
            </a:br>
            <a:r>
              <a:rPr lang="en-GB" sz="1600" b="1" dirty="0">
                <a:solidFill>
                  <a:srgbClr val="FFFF00"/>
                </a:solidFill>
                <a:latin typeface="Consolas" panose="020B0609020204030204" pitchFamily="49" charset="0"/>
                <a:cs typeface="Consolas" panose="020B0609020204030204" pitchFamily="49" charset="0"/>
              </a:rPr>
              <a:t>   			{ "id" : 2792676, "message": "Having a great time at NDC!", </a:t>
            </a:r>
            <a:br>
              <a:rPr lang="en-GB" sz="1600" b="1" dirty="0">
                <a:solidFill>
                  <a:srgbClr val="FFFF00"/>
                </a:solidFill>
                <a:latin typeface="Consolas" panose="020B0609020204030204" pitchFamily="49" charset="0"/>
                <a:cs typeface="Consolas" panose="020B0609020204030204" pitchFamily="49" charset="0"/>
              </a:rPr>
            </a:br>
            <a:r>
              <a:rPr lang="en-GB" sz="1600" b="1" dirty="0">
                <a:solidFill>
                  <a:srgbClr val="FFFF00"/>
                </a:solidFill>
                <a:latin typeface="Consolas" panose="020B0609020204030204" pitchFamily="49" charset="0"/>
                <a:cs typeface="Consolas" panose="020B0609020204030204" pitchFamily="49" charset="0"/>
              </a:rPr>
              <a:t>				"date" : "2012-04-23T18:25:43.511Z" },</a:t>
            </a:r>
            <a:br>
              <a:rPr lang="en-GB" sz="1600" b="1" dirty="0">
                <a:solidFill>
                  <a:srgbClr val="FFFF00"/>
                </a:solidFill>
                <a:latin typeface="Consolas" panose="020B0609020204030204" pitchFamily="49" charset="0"/>
                <a:cs typeface="Consolas" panose="020B0609020204030204" pitchFamily="49" charset="0"/>
              </a:rPr>
            </a:br>
            <a:r>
              <a:rPr lang="en-GB" sz="1600" b="1" dirty="0">
                <a:solidFill>
                  <a:srgbClr val="FFFF00"/>
                </a:solidFill>
                <a:latin typeface="Consolas" panose="020B0609020204030204" pitchFamily="49" charset="0"/>
                <a:cs typeface="Consolas" panose="020B0609020204030204" pitchFamily="49" charset="0"/>
              </a:rPr>
              <a:t>   			{ "id" : 2978967, "message": "Wow – Oslo is still light at 11pm", </a:t>
            </a:r>
            <a:br>
              <a:rPr lang="en-GB" sz="1600" b="1" dirty="0">
                <a:solidFill>
                  <a:srgbClr val="FFFF00"/>
                </a:solidFill>
                <a:latin typeface="Consolas" panose="020B0609020204030204" pitchFamily="49" charset="0"/>
                <a:cs typeface="Consolas" panose="020B0609020204030204" pitchFamily="49" charset="0"/>
              </a:rPr>
            </a:br>
            <a:r>
              <a:rPr lang="en-GB" sz="1600" b="1" dirty="0">
                <a:solidFill>
                  <a:srgbClr val="FFFF00"/>
                </a:solidFill>
                <a:latin typeface="Consolas" panose="020B0609020204030204" pitchFamily="49" charset="0"/>
                <a:cs typeface="Consolas" panose="020B0609020204030204" pitchFamily="49" charset="0"/>
              </a:rPr>
              <a:t>				"date" : "2012-04-23T18:25:43.511Z" },</a:t>
            </a:r>
            <a:br>
              <a:rPr lang="en-GB" sz="1600" b="1" dirty="0">
                <a:solidFill>
                  <a:srgbClr val="FFFF00"/>
                </a:solidFill>
                <a:latin typeface="Consolas" panose="020B0609020204030204" pitchFamily="49" charset="0"/>
                <a:cs typeface="Consolas" panose="020B0609020204030204" pitchFamily="49" charset="0"/>
              </a:rPr>
            </a:br>
            <a:r>
              <a:rPr lang="en-GB" sz="1600" b="1" dirty="0">
                <a:solidFill>
                  <a:srgbClr val="FFFF00"/>
                </a:solidFill>
                <a:latin typeface="Consolas" panose="020B0609020204030204" pitchFamily="49" charset="0"/>
                <a:cs typeface="Consolas" panose="020B0609020204030204" pitchFamily="49" charset="0"/>
              </a:rPr>
              <a:t>   			{ "id" : 2982341, "message": "About to give my talk on REST", </a:t>
            </a:r>
            <a:br>
              <a:rPr lang="en-GB" sz="1600" b="1" dirty="0">
                <a:solidFill>
                  <a:srgbClr val="FFFF00"/>
                </a:solidFill>
                <a:latin typeface="Consolas" panose="020B0609020204030204" pitchFamily="49" charset="0"/>
                <a:cs typeface="Consolas" panose="020B0609020204030204" pitchFamily="49" charset="0"/>
              </a:rPr>
            </a:br>
            <a:r>
              <a:rPr lang="en-GB" sz="1600" b="1" dirty="0">
                <a:solidFill>
                  <a:srgbClr val="FFFF00"/>
                </a:solidFill>
                <a:latin typeface="Consolas" panose="020B0609020204030204" pitchFamily="49" charset="0"/>
                <a:cs typeface="Consolas" panose="020B0609020204030204" pitchFamily="49" charset="0"/>
              </a:rPr>
              <a:t>				"date" : "2012-04-23T18:25:43.511Z" }</a:t>
            </a:r>
            <a:br>
              <a:rPr lang="en-GB" sz="1600" b="1" dirty="0">
                <a:solidFill>
                  <a:srgbClr val="FFFF00"/>
                </a:solidFill>
                <a:latin typeface="Consolas" panose="020B0609020204030204" pitchFamily="49" charset="0"/>
                <a:cs typeface="Consolas" panose="020B0609020204030204" pitchFamily="49" charset="0"/>
              </a:rPr>
            </a:br>
            <a:r>
              <a:rPr lang="en-GB" sz="1600" b="1" dirty="0">
                <a:solidFill>
                  <a:srgbClr val="FFFF00"/>
                </a:solidFill>
                <a:latin typeface="Consolas" panose="020B0609020204030204" pitchFamily="49" charset="0"/>
                <a:cs typeface="Consolas" panose="020B0609020204030204" pitchFamily="49" charset="0"/>
              </a:rPr>
              <a:t>  			]       </a:t>
            </a:r>
            <a:br>
              <a:rPr lang="en-GB" sz="1600" b="1" dirty="0">
                <a:solidFill>
                  <a:srgbClr val="FFFF00"/>
                </a:solidFill>
                <a:latin typeface="Consolas" panose="020B0609020204030204" pitchFamily="49" charset="0"/>
                <a:cs typeface="Consolas" panose="020B0609020204030204" pitchFamily="49" charset="0"/>
              </a:rPr>
            </a:br>
            <a:r>
              <a:rPr lang="en-GB" sz="1600" b="1" dirty="0">
                <a:solidFill>
                  <a:srgbClr val="FFFF00"/>
                </a:solidFill>
                <a:latin typeface="Consolas" panose="020B0609020204030204" pitchFamily="49" charset="0"/>
                <a:cs typeface="Consolas" panose="020B0609020204030204" pitchFamily="49" charset="0"/>
              </a:rPr>
              <a:t>  		</a:t>
            </a:r>
            <a:r>
              <a:rPr lang="en-GB" sz="1600" b="1" dirty="0" smtClean="0">
                <a:solidFill>
                  <a:srgbClr val="FFFF00"/>
                </a:solidFill>
                <a:latin typeface="Consolas" panose="020B0609020204030204" pitchFamily="49" charset="0"/>
                <a:cs typeface="Consolas" panose="020B0609020204030204" pitchFamily="49" charset="0"/>
              </a:rPr>
              <a:t>}</a:t>
            </a:r>
            <a:br>
              <a:rPr lang="en-GB" sz="1600" b="1" dirty="0" smtClean="0">
                <a:solidFill>
                  <a:srgbClr val="FFFF00"/>
                </a:solidFill>
                <a:latin typeface="Consolas" panose="020B0609020204030204" pitchFamily="49" charset="0"/>
                <a:cs typeface="Consolas" panose="020B0609020204030204" pitchFamily="49" charset="0"/>
              </a:rPr>
            </a:br>
            <a:r>
              <a:rPr lang="en-GB" sz="1600" b="1" dirty="0" smtClean="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630303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animEffect transition="in" filter="fade">
                                      <p:cBhvr>
                                        <p:cTn id="7"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6"/>
          <p:cNvSpPr>
            <a:spLocks noGrp="1"/>
          </p:cNvSpPr>
          <p:nvPr>
            <p:ph idx="1"/>
          </p:nvPr>
        </p:nvSpPr>
        <p:spPr>
          <a:xfrm>
            <a:off x="251520" y="548680"/>
            <a:ext cx="8640960" cy="5760640"/>
          </a:xfrm>
        </p:spPr>
        <p:txBody>
          <a:bodyPr>
            <a:noAutofit/>
          </a:bodyPr>
          <a:lstStyle/>
          <a:p>
            <a:pPr marL="0" indent="0">
              <a:buNone/>
            </a:pPr>
            <a:r>
              <a:rPr lang="en-GB" sz="1400" b="1" dirty="0" smtClean="0">
                <a:solidFill>
                  <a:schemeClr val="accent4">
                    <a:lumMod val="60000"/>
                    <a:lumOff val="40000"/>
                  </a:schemeClr>
                </a:solidFill>
                <a:latin typeface="Consolas" panose="020B0609020204030204" pitchFamily="49" charset="0"/>
                <a:cs typeface="Consolas" panose="020B0609020204030204" pitchFamily="49" charset="0"/>
              </a:rPr>
              <a:t>GET /profiles/1 HTTP/1.1</a:t>
            </a:r>
          </a:p>
          <a:p>
            <a:pPr marL="0" indent="0">
              <a:buNone/>
            </a:pPr>
            <a:endParaRPr lang="en-GB" sz="1400" b="1" dirty="0">
              <a:latin typeface="Consolas" panose="020B0609020204030204" pitchFamily="49" charset="0"/>
              <a:cs typeface="Consolas" panose="020B0609020204030204" pitchFamily="49" charset="0"/>
            </a:endParaRPr>
          </a:p>
          <a:p>
            <a:pPr marL="0" indent="0">
              <a:buNone/>
            </a:pPr>
            <a:r>
              <a:rPr lang="en-GB" sz="1400" b="1" dirty="0" smtClean="0">
                <a:latin typeface="Consolas" panose="020B0609020204030204" pitchFamily="49" charset="0"/>
                <a:cs typeface="Consolas" panose="020B0609020204030204" pitchFamily="49" charset="0"/>
              </a:rPr>
              <a:t>200 OK</a:t>
            </a:r>
            <a:r>
              <a:rPr lang="en-GB" sz="1400" b="1" dirty="0">
                <a:latin typeface="Consolas" panose="020B0609020204030204" pitchFamily="49" charset="0"/>
                <a:cs typeface="Consolas" panose="020B0609020204030204" pitchFamily="49" charset="0"/>
              </a:rPr>
              <a:t/>
            </a:r>
            <a:br>
              <a:rPr lang="en-GB" sz="1400" b="1" dirty="0">
                <a:latin typeface="Consolas" panose="020B0609020204030204" pitchFamily="49" charset="0"/>
                <a:cs typeface="Consolas" panose="020B0609020204030204" pitchFamily="49" charset="0"/>
              </a:rPr>
            </a:br>
            <a:r>
              <a:rPr lang="en-GB" sz="1400" b="1" dirty="0" smtClean="0">
                <a:latin typeface="Consolas" panose="020B0609020204030204" pitchFamily="49" charset="0"/>
                <a:cs typeface="Consolas" panose="020B0609020204030204" pitchFamily="49" charset="0"/>
              </a:rPr>
              <a:t>Content-Type: application/</a:t>
            </a:r>
            <a:r>
              <a:rPr lang="en-GB" sz="1400" b="1" dirty="0" err="1" smtClean="0">
                <a:latin typeface="Consolas" panose="020B0609020204030204" pitchFamily="49" charset="0"/>
                <a:cs typeface="Consolas" panose="020B0609020204030204" pitchFamily="49" charset="0"/>
              </a:rPr>
              <a:t>json</a:t>
            </a:r>
            <a:endParaRPr lang="en-GB" sz="1400" b="1" dirty="0" smtClean="0">
              <a:latin typeface="Consolas" panose="020B0609020204030204" pitchFamily="49" charset="0"/>
              <a:cs typeface="Consolas" panose="020B0609020204030204" pitchFamily="49" charset="0"/>
            </a:endParaRPr>
          </a:p>
          <a:p>
            <a:pPr marL="0" indent="0">
              <a:buNone/>
            </a:pPr>
            <a:r>
              <a:rPr lang="en-GB" sz="1400" b="1" dirty="0" smtClean="0">
                <a:latin typeface="Consolas" panose="020B0609020204030204" pitchFamily="49" charset="0"/>
                <a:cs typeface="Consolas" panose="020B0609020204030204" pitchFamily="49" charset="0"/>
              </a:rPr>
              <a:t>{</a:t>
            </a:r>
          </a:p>
          <a:p>
            <a:pPr marL="0" indent="0" defTabSz="268288">
              <a:buNone/>
            </a:pPr>
            <a:r>
              <a:rPr lang="en-GB" sz="1200" b="1" dirty="0" smtClean="0">
                <a:latin typeface="Consolas" panose="020B0609020204030204" pitchFamily="49" charset="0"/>
                <a:cs typeface="Consolas" panose="020B0609020204030204" pitchFamily="49" charset="0"/>
              </a:rPr>
              <a:t>  	"_links": {</a:t>
            </a:r>
            <a:br>
              <a:rPr lang="en-GB" sz="1200" b="1" dirty="0" smtClean="0">
                <a:latin typeface="Consolas" panose="020B0609020204030204" pitchFamily="49" charset="0"/>
                <a:cs typeface="Consolas" panose="020B0609020204030204" pitchFamily="49" charset="0"/>
              </a:rPr>
            </a:br>
            <a:r>
              <a:rPr lang="en-GB" sz="1200" b="1" dirty="0" smtClean="0">
                <a:latin typeface="Consolas" panose="020B0609020204030204" pitchFamily="49" charset="0"/>
                <a:cs typeface="Consolas" panose="020B0609020204030204" pitchFamily="49" charset="0"/>
              </a:rPr>
              <a:t>  	   "self" : "http://my.api/profiles/1",</a:t>
            </a:r>
            <a:br>
              <a:rPr lang="en-GB" sz="1200" b="1" dirty="0" smtClean="0">
                <a:latin typeface="Consolas" panose="020B0609020204030204" pitchFamily="49" charset="0"/>
                <a:cs typeface="Consolas" panose="020B0609020204030204" pitchFamily="49" charset="0"/>
              </a:rPr>
            </a:br>
            <a:r>
              <a:rPr lang="en-GB" sz="1200" b="1" dirty="0" smtClean="0">
                <a:latin typeface="Consolas" panose="020B0609020204030204" pitchFamily="49" charset="0"/>
                <a:cs typeface="Consolas" panose="020B0609020204030204" pitchFamily="49" charset="0"/>
              </a:rPr>
              <a:t> 	   "friends" : "http://my.api/profiles/1/friends",</a:t>
            </a:r>
            <a:br>
              <a:rPr lang="en-GB" sz="1200" b="1" dirty="0" smtClean="0">
                <a:latin typeface="Consolas" panose="020B0609020204030204" pitchFamily="49" charset="0"/>
                <a:cs typeface="Consolas" panose="020B0609020204030204" pitchFamily="49" charset="0"/>
              </a:rPr>
            </a:br>
            <a:r>
              <a:rPr lang="en-GB" sz="1200" b="1" dirty="0" smtClean="0">
                <a:latin typeface="Consolas" panose="020B0609020204030204" pitchFamily="49" charset="0"/>
                <a:cs typeface="Consolas" panose="020B0609020204030204" pitchFamily="49" charset="0"/>
              </a:rPr>
              <a:t>  	   "photos" : "http://my.api/profiles/1/photos",</a:t>
            </a:r>
            <a:br>
              <a:rPr lang="en-GB" sz="1200" b="1" dirty="0" smtClean="0">
                <a:latin typeface="Consolas" panose="020B0609020204030204" pitchFamily="49" charset="0"/>
                <a:cs typeface="Consolas" panose="020B0609020204030204" pitchFamily="49" charset="0"/>
              </a:rPr>
            </a:br>
            <a:r>
              <a:rPr lang="en-GB" sz="1200" b="1" dirty="0" smtClean="0">
                <a:latin typeface="Consolas" panose="020B0609020204030204" pitchFamily="49" charset="0"/>
                <a:cs typeface="Consolas" panose="020B0609020204030204" pitchFamily="49" charset="0"/>
              </a:rPr>
              <a:t>      "updates" : "http://my.api/profiles/1/updates"</a:t>
            </a:r>
            <a:br>
              <a:rPr lang="en-GB" sz="1200" b="1" dirty="0" smtClean="0">
                <a:latin typeface="Consolas" panose="020B0609020204030204" pitchFamily="49" charset="0"/>
                <a:cs typeface="Consolas" panose="020B0609020204030204" pitchFamily="49" charset="0"/>
              </a:rPr>
            </a:br>
            <a:r>
              <a:rPr lang="en-GB" sz="1200" b="1" dirty="0" smtClean="0">
                <a:latin typeface="Consolas" panose="020B0609020204030204" pitchFamily="49" charset="0"/>
                <a:cs typeface="Consolas" panose="020B0609020204030204" pitchFamily="49" charset="0"/>
              </a:rPr>
              <a:t>  	},</a:t>
            </a:r>
            <a:r>
              <a:rPr lang="en-GB" sz="1200" b="1" dirty="0">
                <a:latin typeface="Consolas" panose="020B0609020204030204" pitchFamily="49" charset="0"/>
                <a:cs typeface="Consolas" panose="020B0609020204030204" pitchFamily="49" charset="0"/>
              </a:rPr>
              <a:t/>
            </a:r>
            <a:br>
              <a:rPr lang="en-GB" sz="1200" b="1" dirty="0">
                <a:latin typeface="Consolas" panose="020B0609020204030204" pitchFamily="49" charset="0"/>
                <a:cs typeface="Consolas" panose="020B0609020204030204" pitchFamily="49" charset="0"/>
              </a:rPr>
            </a:br>
            <a:r>
              <a:rPr lang="en-GB" sz="1200" b="1" dirty="0" smtClean="0">
                <a:latin typeface="Consolas" panose="020B0609020204030204" pitchFamily="49" charset="0"/>
                <a:cs typeface="Consolas" panose="020B0609020204030204" pitchFamily="49" charset="0"/>
              </a:rPr>
              <a:t>  	"id": 1,</a:t>
            </a:r>
            <a:br>
              <a:rPr lang="en-GB" sz="1200" b="1" dirty="0" smtClean="0">
                <a:latin typeface="Consolas" panose="020B0609020204030204" pitchFamily="49" charset="0"/>
                <a:cs typeface="Consolas" panose="020B0609020204030204" pitchFamily="49" charset="0"/>
              </a:rPr>
            </a:br>
            <a:r>
              <a:rPr lang="en-GB" sz="1200" b="1" dirty="0" smtClean="0">
                <a:latin typeface="Consolas" panose="020B0609020204030204" pitchFamily="49" charset="0"/>
                <a:cs typeface="Consolas" panose="020B0609020204030204" pitchFamily="49" charset="0"/>
              </a:rPr>
              <a:t>  	"name"			: "Dylan Beattie",</a:t>
            </a:r>
            <a:br>
              <a:rPr lang="en-GB" sz="1200" b="1" dirty="0" smtClean="0">
                <a:latin typeface="Consolas" panose="020B0609020204030204" pitchFamily="49" charset="0"/>
                <a:cs typeface="Consolas" panose="020B0609020204030204" pitchFamily="49" charset="0"/>
              </a:rPr>
            </a:br>
            <a:r>
              <a:rPr lang="en-GB" sz="1200" b="1" dirty="0" smtClean="0">
                <a:latin typeface="Consolas" panose="020B0609020204030204" pitchFamily="49" charset="0"/>
                <a:cs typeface="Consolas" panose="020B0609020204030204" pitchFamily="49" charset="0"/>
              </a:rPr>
              <a:t>  	"twitter"		: "@</a:t>
            </a:r>
            <a:r>
              <a:rPr lang="en-GB" sz="1200" b="1" dirty="0" err="1" smtClean="0">
                <a:latin typeface="Consolas" panose="020B0609020204030204" pitchFamily="49" charset="0"/>
                <a:cs typeface="Consolas" panose="020B0609020204030204" pitchFamily="49" charset="0"/>
              </a:rPr>
              <a:t>dylanbeattie</a:t>
            </a:r>
            <a:r>
              <a:rPr lang="en-GB" sz="1200" b="1" dirty="0" smtClean="0">
                <a:latin typeface="Consolas" panose="020B0609020204030204" pitchFamily="49" charset="0"/>
                <a:cs typeface="Consolas" panose="020B0609020204030204" pitchFamily="49" charset="0"/>
              </a:rPr>
              <a:t>",</a:t>
            </a:r>
            <a:r>
              <a:rPr lang="en-GB" sz="1400" b="1" dirty="0" smtClean="0">
                <a:latin typeface="Consolas" panose="020B0609020204030204" pitchFamily="49" charset="0"/>
                <a:cs typeface="Consolas" panose="020B0609020204030204" pitchFamily="49" charset="0"/>
              </a:rPr>
              <a:t/>
            </a:r>
            <a:br>
              <a:rPr lang="en-GB" sz="1400" b="1" dirty="0" smtClean="0">
                <a:latin typeface="Consolas" panose="020B0609020204030204" pitchFamily="49" charset="0"/>
                <a:cs typeface="Consolas" panose="020B0609020204030204" pitchFamily="49" charset="0"/>
              </a:rPr>
            </a:br>
            <a:r>
              <a:rPr lang="en-GB" sz="2000" b="1" dirty="0" smtClean="0">
                <a:solidFill>
                  <a:srgbClr val="FFFF00"/>
                </a:solidFill>
                <a:latin typeface="Consolas" panose="020B0609020204030204" pitchFamily="49" charset="0"/>
                <a:cs typeface="Consolas" panose="020B0609020204030204" pitchFamily="49" charset="0"/>
              </a:rPr>
              <a:t>  "height" 		: 180,</a:t>
            </a:r>
            <a:br>
              <a:rPr lang="en-GB" sz="2000" b="1" dirty="0" smtClean="0">
                <a:solidFill>
                  <a:srgbClr val="FFFF00"/>
                </a:solidFill>
                <a:latin typeface="Consolas" panose="020B0609020204030204" pitchFamily="49" charset="0"/>
                <a:cs typeface="Consolas" panose="020B0609020204030204" pitchFamily="49" charset="0"/>
              </a:rPr>
            </a:br>
            <a:r>
              <a:rPr lang="en-GB" sz="2000" b="1" dirty="0" smtClean="0">
                <a:solidFill>
                  <a:srgbClr val="FFFF00"/>
                </a:solidFill>
                <a:latin typeface="Consolas" panose="020B0609020204030204" pitchFamily="49" charset="0"/>
                <a:cs typeface="Consolas" panose="020B0609020204030204" pitchFamily="49" charset="0"/>
              </a:rPr>
              <a:t>  "weight" 		: 95,</a:t>
            </a:r>
            <a:br>
              <a:rPr lang="en-GB" sz="2000" b="1" dirty="0" smtClean="0">
                <a:solidFill>
                  <a:srgbClr val="FFFF00"/>
                </a:solidFill>
                <a:latin typeface="Consolas" panose="020B0609020204030204" pitchFamily="49" charset="0"/>
                <a:cs typeface="Consolas" panose="020B0609020204030204" pitchFamily="49" charset="0"/>
              </a:rPr>
            </a:br>
            <a:r>
              <a:rPr lang="en-GB" sz="2000" b="1" dirty="0" smtClean="0">
                <a:solidFill>
                  <a:srgbClr val="FFFF00"/>
                </a:solidFill>
                <a:latin typeface="Consolas" panose="020B0609020204030204" pitchFamily="49" charset="0"/>
                <a:cs typeface="Consolas" panose="020B0609020204030204" pitchFamily="49" charset="0"/>
              </a:rPr>
              <a:t>  "location"		: { "</a:t>
            </a:r>
            <a:r>
              <a:rPr lang="en-GB" sz="2000" b="1" dirty="0" err="1" smtClean="0">
                <a:solidFill>
                  <a:srgbClr val="FFFF00"/>
                </a:solidFill>
                <a:latin typeface="Consolas" panose="020B0609020204030204" pitchFamily="49" charset="0"/>
                <a:cs typeface="Consolas" panose="020B0609020204030204" pitchFamily="49" charset="0"/>
              </a:rPr>
              <a:t>lat</a:t>
            </a:r>
            <a:r>
              <a:rPr lang="en-GB" sz="2000" b="1" dirty="0" smtClean="0">
                <a:solidFill>
                  <a:srgbClr val="FFFF00"/>
                </a:solidFill>
                <a:latin typeface="Consolas" panose="020B0609020204030204" pitchFamily="49" charset="0"/>
                <a:cs typeface="Consolas" panose="020B0609020204030204" pitchFamily="49" charset="0"/>
              </a:rPr>
              <a:t>": 59.912854, "</a:t>
            </a:r>
            <a:r>
              <a:rPr lang="en-GB" sz="2000" b="1" dirty="0" err="1" smtClean="0">
                <a:solidFill>
                  <a:srgbClr val="FFFF00"/>
                </a:solidFill>
                <a:latin typeface="Consolas" panose="020B0609020204030204" pitchFamily="49" charset="0"/>
                <a:cs typeface="Consolas" panose="020B0609020204030204" pitchFamily="49" charset="0"/>
              </a:rPr>
              <a:t>lon</a:t>
            </a:r>
            <a:r>
              <a:rPr lang="en-GB" sz="2000" b="1" dirty="0" smtClean="0">
                <a:solidFill>
                  <a:srgbClr val="FFFF00"/>
                </a:solidFill>
                <a:latin typeface="Consolas" panose="020B0609020204030204" pitchFamily="49" charset="0"/>
                <a:cs typeface="Consolas" panose="020B0609020204030204" pitchFamily="49" charset="0"/>
              </a:rPr>
              <a:t>": 10.7536 },</a:t>
            </a:r>
            <a:br>
              <a:rPr lang="en-GB" sz="2000" b="1" dirty="0" smtClean="0">
                <a:solidFill>
                  <a:srgbClr val="FFFF00"/>
                </a:solidFill>
                <a:latin typeface="Consolas" panose="020B0609020204030204" pitchFamily="49" charset="0"/>
                <a:cs typeface="Consolas" panose="020B0609020204030204" pitchFamily="49" charset="0"/>
              </a:rPr>
            </a:br>
            <a:r>
              <a:rPr lang="en-GB" sz="2000" b="1" dirty="0" smtClean="0">
                <a:solidFill>
                  <a:srgbClr val="FFFF00"/>
                </a:solidFill>
                <a:latin typeface="Consolas" panose="020B0609020204030204" pitchFamily="49" charset="0"/>
                <a:cs typeface="Consolas" panose="020B0609020204030204" pitchFamily="49" charset="0"/>
              </a:rPr>
              <a:t>  "status" 		: "Talking about REST at NDC Oslo",</a:t>
            </a:r>
            <a:br>
              <a:rPr lang="en-GB" sz="2000" b="1" dirty="0" smtClean="0">
                <a:solidFill>
                  <a:srgbClr val="FFFF00"/>
                </a:solidFill>
                <a:latin typeface="Consolas" panose="020B0609020204030204" pitchFamily="49" charset="0"/>
                <a:cs typeface="Consolas" panose="020B0609020204030204" pitchFamily="49" charset="0"/>
              </a:rPr>
            </a:br>
            <a:r>
              <a:rPr lang="en-GB" sz="2000" b="1" dirty="0" smtClean="0">
                <a:solidFill>
                  <a:srgbClr val="FFFF00"/>
                </a:solidFill>
                <a:latin typeface="Consolas" panose="020B0609020204030204" pitchFamily="49" charset="0"/>
                <a:cs typeface="Consolas" panose="020B0609020204030204" pitchFamily="49" charset="0"/>
              </a:rPr>
              <a:t>  "hometown" 		: "London, GB"</a:t>
            </a:r>
            <a:br>
              <a:rPr lang="en-GB" sz="2000" b="1" dirty="0" smtClean="0">
                <a:solidFill>
                  <a:srgbClr val="FFFF00"/>
                </a:solidFill>
                <a:latin typeface="Consolas" panose="020B0609020204030204" pitchFamily="49" charset="0"/>
                <a:cs typeface="Consolas" panose="020B0609020204030204" pitchFamily="49" charset="0"/>
              </a:rPr>
            </a:br>
            <a:r>
              <a:rPr lang="en-GB" sz="2000" b="1" dirty="0" smtClean="0">
                <a:solidFill>
                  <a:srgbClr val="FFFF00"/>
                </a:solidFill>
                <a:latin typeface="Consolas" panose="020B0609020204030204" pitchFamily="49" charset="0"/>
                <a:cs typeface="Consolas" panose="020B0609020204030204" pitchFamily="49" charset="0"/>
              </a:rPr>
              <a:t>  "email" 		: "dylan@dylanbeattie.net",</a:t>
            </a:r>
            <a:br>
              <a:rPr lang="en-GB" sz="2000" b="1" dirty="0" smtClean="0">
                <a:solidFill>
                  <a:srgbClr val="FFFF00"/>
                </a:solidFill>
                <a:latin typeface="Consolas" panose="020B0609020204030204" pitchFamily="49" charset="0"/>
                <a:cs typeface="Consolas" panose="020B0609020204030204" pitchFamily="49" charset="0"/>
              </a:rPr>
            </a:br>
            <a:r>
              <a:rPr lang="en-GB" sz="2000" b="1" dirty="0" smtClean="0">
                <a:solidFill>
                  <a:srgbClr val="FFFF00"/>
                </a:solidFill>
                <a:latin typeface="Consolas" panose="020B0609020204030204" pitchFamily="49" charset="0"/>
                <a:cs typeface="Consolas" panose="020B0609020204030204" pitchFamily="49" charset="0"/>
              </a:rPr>
              <a:t>  "website" 		: "www.dylanbeattie.net",</a:t>
            </a:r>
            <a:br>
              <a:rPr lang="en-GB" sz="2000" b="1" dirty="0" smtClean="0">
                <a:solidFill>
                  <a:srgbClr val="FFFF00"/>
                </a:solidFill>
                <a:latin typeface="Consolas" panose="020B0609020204030204" pitchFamily="49" charset="0"/>
                <a:cs typeface="Consolas" panose="020B0609020204030204" pitchFamily="49" charset="0"/>
              </a:rPr>
            </a:br>
            <a:r>
              <a:rPr lang="en-GB" sz="2000" b="1" dirty="0" smtClean="0">
                <a:solidFill>
                  <a:srgbClr val="FFFF00"/>
                </a:solidFill>
                <a:latin typeface="Consolas" panose="020B0609020204030204" pitchFamily="49" charset="0"/>
                <a:cs typeface="Consolas" panose="020B0609020204030204" pitchFamily="49" charset="0"/>
              </a:rPr>
              <a:t>  "birthdate" 		: "1978-08-22",</a:t>
            </a:r>
            <a:br>
              <a:rPr lang="en-GB" sz="2000" b="1" dirty="0" smtClean="0">
                <a:solidFill>
                  <a:srgbClr val="FFFF00"/>
                </a:solidFill>
                <a:latin typeface="Consolas" panose="020B0609020204030204" pitchFamily="49" charset="0"/>
                <a:cs typeface="Consolas" panose="020B0609020204030204" pitchFamily="49" charset="0"/>
              </a:rPr>
            </a:br>
            <a:r>
              <a:rPr lang="en-GB" sz="2000" b="1" dirty="0" smtClean="0">
                <a:solidFill>
                  <a:srgbClr val="FFFF00"/>
                </a:solidFill>
                <a:latin typeface="Consolas" panose="020B0609020204030204" pitchFamily="49" charset="0"/>
                <a:cs typeface="Consolas" panose="020B0609020204030204" pitchFamily="49" charset="0"/>
              </a:rPr>
              <a:t>  "</a:t>
            </a:r>
            <a:r>
              <a:rPr lang="en-GB" sz="2000" b="1" dirty="0" err="1" smtClean="0">
                <a:solidFill>
                  <a:srgbClr val="FFFF00"/>
                </a:solidFill>
                <a:latin typeface="Consolas" panose="020B0609020204030204" pitchFamily="49" charset="0"/>
                <a:cs typeface="Consolas" panose="020B0609020204030204" pitchFamily="49" charset="0"/>
              </a:rPr>
              <a:t>last_modified</a:t>
            </a:r>
            <a:r>
              <a:rPr lang="en-GB" sz="2000" b="1" dirty="0" smtClean="0">
                <a:solidFill>
                  <a:srgbClr val="FFFF00"/>
                </a:solidFill>
                <a:latin typeface="Consolas" panose="020B0609020204030204" pitchFamily="49" charset="0"/>
                <a:cs typeface="Consolas" panose="020B0609020204030204" pitchFamily="49" charset="0"/>
              </a:rPr>
              <a:t>"	</a:t>
            </a:r>
            <a:r>
              <a:rPr lang="en-GB" sz="2000" b="1" dirty="0">
                <a:solidFill>
                  <a:srgbClr val="FFFF00"/>
                </a:solidFill>
                <a:latin typeface="Consolas" panose="020B0609020204030204" pitchFamily="49" charset="0"/>
                <a:cs typeface="Consolas" panose="020B0609020204030204" pitchFamily="49" charset="0"/>
              </a:rPr>
              <a:t>: "</a:t>
            </a:r>
            <a:r>
              <a:rPr lang="en-GB" sz="2000" b="1" dirty="0" smtClean="0">
                <a:solidFill>
                  <a:srgbClr val="FFFF00"/>
                </a:solidFill>
                <a:latin typeface="Consolas" panose="020B0609020204030204" pitchFamily="49" charset="0"/>
                <a:cs typeface="Consolas" panose="020B0609020204030204" pitchFamily="49" charset="0"/>
              </a:rPr>
              <a:t>2015-06-18T15:25:43.511Z"</a:t>
            </a:r>
          </a:p>
          <a:p>
            <a:pPr marL="0" indent="0">
              <a:buNone/>
            </a:pPr>
            <a:r>
              <a:rPr lang="en-GB" sz="1400" b="1" dirty="0" smtClean="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38554681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6"/>
          <p:cNvSpPr>
            <a:spLocks noGrp="1"/>
          </p:cNvSpPr>
          <p:nvPr>
            <p:ph idx="1"/>
          </p:nvPr>
        </p:nvSpPr>
        <p:spPr>
          <a:xfrm>
            <a:off x="251520" y="548680"/>
            <a:ext cx="8640960" cy="5760640"/>
          </a:xfrm>
        </p:spPr>
        <p:txBody>
          <a:bodyPr>
            <a:noAutofit/>
          </a:bodyPr>
          <a:lstStyle/>
          <a:p>
            <a:pPr marL="0" indent="0">
              <a:buNone/>
            </a:pPr>
            <a:r>
              <a:rPr lang="en-GB" sz="3200" b="1" dirty="0" smtClean="0">
                <a:solidFill>
                  <a:schemeClr val="accent4">
                    <a:lumMod val="60000"/>
                    <a:lumOff val="40000"/>
                  </a:schemeClr>
                </a:solidFill>
                <a:latin typeface="Consolas" panose="020B0609020204030204" pitchFamily="49" charset="0"/>
                <a:cs typeface="Consolas" panose="020B0609020204030204" pitchFamily="49" charset="0"/>
              </a:rPr>
              <a:t>PUT /profiles/1 HTTP/1.1</a:t>
            </a:r>
          </a:p>
          <a:p>
            <a:pPr marL="0" indent="0">
              <a:buNone/>
              <a:tabLst>
                <a:tab pos="357188" algn="l"/>
              </a:tabLst>
            </a:pPr>
            <a:r>
              <a:rPr lang="en-GB" sz="1400" b="1" dirty="0">
                <a:latin typeface="Consolas" panose="020B0609020204030204" pitchFamily="49" charset="0"/>
                <a:cs typeface="Consolas" panose="020B0609020204030204" pitchFamily="49" charset="0"/>
              </a:rPr>
              <a:t>Content-Type: </a:t>
            </a:r>
            <a:r>
              <a:rPr lang="en-GB" sz="1400" b="1" dirty="0" smtClean="0">
                <a:latin typeface="Consolas" panose="020B0609020204030204" pitchFamily="49" charset="0"/>
                <a:cs typeface="Consolas" panose="020B0609020204030204" pitchFamily="49" charset="0"/>
              </a:rPr>
              <a:t>application/</a:t>
            </a:r>
            <a:r>
              <a:rPr lang="en-GB" sz="1400" b="1" dirty="0" err="1" smtClean="0">
                <a:latin typeface="Consolas" panose="020B0609020204030204" pitchFamily="49" charset="0"/>
                <a:cs typeface="Consolas" panose="020B0609020204030204" pitchFamily="49" charset="0"/>
              </a:rPr>
              <a:t>json</a:t>
            </a:r>
            <a:r>
              <a:rPr lang="en-GB" sz="1400" b="1" dirty="0" smtClean="0">
                <a:latin typeface="Consolas" panose="020B0609020204030204" pitchFamily="49" charset="0"/>
                <a:cs typeface="Consolas" panose="020B0609020204030204" pitchFamily="49" charset="0"/>
              </a:rPr>
              <a:t/>
            </a:r>
            <a:br>
              <a:rPr lang="en-GB" sz="1400" b="1" dirty="0" smtClean="0">
                <a:latin typeface="Consolas" panose="020B0609020204030204" pitchFamily="49" charset="0"/>
                <a:cs typeface="Consolas" panose="020B0609020204030204" pitchFamily="49" charset="0"/>
              </a:rPr>
            </a:br>
            <a:endParaRPr lang="en-GB" sz="1400" b="1" dirty="0" smtClean="0">
              <a:latin typeface="Consolas" panose="020B0609020204030204" pitchFamily="49" charset="0"/>
              <a:cs typeface="Consolas" panose="020B0609020204030204" pitchFamily="49" charset="0"/>
            </a:endParaRPr>
          </a:p>
          <a:p>
            <a:pPr marL="0" indent="0">
              <a:buNone/>
              <a:tabLst>
                <a:tab pos="357188" algn="l"/>
              </a:tabLst>
            </a:pPr>
            <a:r>
              <a:rPr lang="en-GB" sz="1400" b="1" dirty="0" smtClean="0">
                <a:latin typeface="Consolas" panose="020B0609020204030204" pitchFamily="49" charset="0"/>
                <a:cs typeface="Consolas" panose="020B0609020204030204" pitchFamily="49" charset="0"/>
              </a:rPr>
              <a:t>{</a:t>
            </a:r>
            <a:r>
              <a:rPr lang="en-GB" sz="1400" b="1" dirty="0">
                <a:latin typeface="Consolas" panose="020B0609020204030204" pitchFamily="49" charset="0"/>
                <a:cs typeface="Consolas" panose="020B0609020204030204" pitchFamily="49" charset="0"/>
              </a:rPr>
              <a:t/>
            </a:r>
            <a:br>
              <a:rPr lang="en-GB" sz="1400" b="1" dirty="0">
                <a:latin typeface="Consolas" panose="020B0609020204030204" pitchFamily="49" charset="0"/>
                <a:cs typeface="Consolas" panose="020B0609020204030204" pitchFamily="49" charset="0"/>
              </a:rPr>
            </a:br>
            <a:r>
              <a:rPr lang="en-GB" sz="1400" b="1" dirty="0">
                <a:latin typeface="Consolas" panose="020B0609020204030204" pitchFamily="49" charset="0"/>
                <a:cs typeface="Consolas" panose="020B0609020204030204" pitchFamily="49" charset="0"/>
              </a:rPr>
              <a:t>  	"name"		: "Dylan Beattie",</a:t>
            </a:r>
            <a:br>
              <a:rPr lang="en-GB" sz="1400" b="1" dirty="0">
                <a:latin typeface="Consolas" panose="020B0609020204030204" pitchFamily="49" charset="0"/>
                <a:cs typeface="Consolas" panose="020B0609020204030204" pitchFamily="49" charset="0"/>
              </a:rPr>
            </a:br>
            <a:r>
              <a:rPr lang="en-GB" sz="1400" b="1" dirty="0">
                <a:latin typeface="Consolas" panose="020B0609020204030204" pitchFamily="49" charset="0"/>
                <a:cs typeface="Consolas" panose="020B0609020204030204" pitchFamily="49" charset="0"/>
              </a:rPr>
              <a:t>  	"twitter"		: "@</a:t>
            </a:r>
            <a:r>
              <a:rPr lang="en-GB" sz="1400" b="1" dirty="0" err="1">
                <a:latin typeface="Consolas" panose="020B0609020204030204" pitchFamily="49" charset="0"/>
                <a:cs typeface="Consolas" panose="020B0609020204030204" pitchFamily="49" charset="0"/>
              </a:rPr>
              <a:t>dylanbeattie</a:t>
            </a:r>
            <a:r>
              <a:rPr lang="en-GB" sz="1400" b="1" dirty="0">
                <a:latin typeface="Consolas" panose="020B0609020204030204" pitchFamily="49" charset="0"/>
                <a:cs typeface="Consolas" panose="020B0609020204030204" pitchFamily="49" charset="0"/>
              </a:rPr>
              <a:t>",</a:t>
            </a:r>
            <a:br>
              <a:rPr lang="en-GB" sz="1400" b="1" dirty="0">
                <a:latin typeface="Consolas" panose="020B0609020204030204" pitchFamily="49" charset="0"/>
                <a:cs typeface="Consolas" panose="020B0609020204030204" pitchFamily="49" charset="0"/>
              </a:rPr>
            </a:br>
            <a:r>
              <a:rPr lang="en-GB" sz="1400" b="1" dirty="0">
                <a:latin typeface="Consolas" panose="020B0609020204030204" pitchFamily="49" charset="0"/>
                <a:cs typeface="Consolas" panose="020B0609020204030204" pitchFamily="49" charset="0"/>
              </a:rPr>
              <a:t>  	"height" 		: 180,</a:t>
            </a:r>
            <a:br>
              <a:rPr lang="en-GB" sz="1400" b="1" dirty="0">
                <a:latin typeface="Consolas" panose="020B0609020204030204" pitchFamily="49" charset="0"/>
                <a:cs typeface="Consolas" panose="020B0609020204030204" pitchFamily="49" charset="0"/>
              </a:rPr>
            </a:br>
            <a:r>
              <a:rPr lang="en-GB" sz="1400" b="1" dirty="0">
                <a:latin typeface="Consolas" panose="020B0609020204030204" pitchFamily="49" charset="0"/>
                <a:cs typeface="Consolas" panose="020B0609020204030204" pitchFamily="49" charset="0"/>
              </a:rPr>
              <a:t>  	"weight" 		: 95,</a:t>
            </a:r>
            <a:br>
              <a:rPr lang="en-GB" sz="1400" b="1" dirty="0">
                <a:latin typeface="Consolas" panose="020B0609020204030204" pitchFamily="49" charset="0"/>
                <a:cs typeface="Consolas" panose="020B0609020204030204" pitchFamily="49" charset="0"/>
              </a:rPr>
            </a:br>
            <a:r>
              <a:rPr lang="en-GB" sz="1400" b="1" dirty="0">
                <a:latin typeface="Consolas" panose="020B0609020204030204" pitchFamily="49" charset="0"/>
                <a:cs typeface="Consolas" panose="020B0609020204030204" pitchFamily="49" charset="0"/>
              </a:rPr>
              <a:t>  	"location"		: { "</a:t>
            </a:r>
            <a:r>
              <a:rPr lang="en-GB" sz="1400" b="1" dirty="0" err="1">
                <a:latin typeface="Consolas" panose="020B0609020204030204" pitchFamily="49" charset="0"/>
                <a:cs typeface="Consolas" panose="020B0609020204030204" pitchFamily="49" charset="0"/>
              </a:rPr>
              <a:t>lat</a:t>
            </a:r>
            <a:r>
              <a:rPr lang="en-GB" sz="1400" b="1" dirty="0">
                <a:latin typeface="Consolas" panose="020B0609020204030204" pitchFamily="49" charset="0"/>
                <a:cs typeface="Consolas" panose="020B0609020204030204" pitchFamily="49" charset="0"/>
              </a:rPr>
              <a:t>": 59.912854, "</a:t>
            </a:r>
            <a:r>
              <a:rPr lang="en-GB" sz="1400" b="1" dirty="0" err="1">
                <a:latin typeface="Consolas" panose="020B0609020204030204" pitchFamily="49" charset="0"/>
                <a:cs typeface="Consolas" panose="020B0609020204030204" pitchFamily="49" charset="0"/>
              </a:rPr>
              <a:t>lon</a:t>
            </a:r>
            <a:r>
              <a:rPr lang="en-GB" sz="1400" b="1" dirty="0">
                <a:latin typeface="Consolas" panose="020B0609020204030204" pitchFamily="49" charset="0"/>
                <a:cs typeface="Consolas" panose="020B0609020204030204" pitchFamily="49" charset="0"/>
              </a:rPr>
              <a:t>": 10.7536 },</a:t>
            </a:r>
            <a:br>
              <a:rPr lang="en-GB" sz="1400" b="1" dirty="0">
                <a:latin typeface="Consolas" panose="020B0609020204030204" pitchFamily="49" charset="0"/>
                <a:cs typeface="Consolas" panose="020B0609020204030204" pitchFamily="49" charset="0"/>
              </a:rPr>
            </a:br>
            <a:r>
              <a:rPr lang="en-GB" sz="1400" b="1" dirty="0">
                <a:latin typeface="Consolas" panose="020B0609020204030204" pitchFamily="49" charset="0"/>
                <a:cs typeface="Consolas" panose="020B0609020204030204" pitchFamily="49" charset="0"/>
              </a:rPr>
              <a:t>  	</a:t>
            </a:r>
            <a:r>
              <a:rPr lang="en-GB" b="1" dirty="0">
                <a:solidFill>
                  <a:srgbClr val="FFFF00"/>
                </a:solidFill>
                <a:latin typeface="Consolas" panose="020B0609020204030204" pitchFamily="49" charset="0"/>
                <a:cs typeface="Consolas" panose="020B0609020204030204" pitchFamily="49" charset="0"/>
              </a:rPr>
              <a:t>"status" 	</a:t>
            </a:r>
            <a:r>
              <a:rPr lang="en-GB" b="1" dirty="0" smtClean="0">
                <a:solidFill>
                  <a:srgbClr val="FFFF00"/>
                </a:solidFill>
                <a:latin typeface="Consolas" panose="020B0609020204030204" pitchFamily="49" charset="0"/>
                <a:cs typeface="Consolas" panose="020B0609020204030204" pitchFamily="49" charset="0"/>
              </a:rPr>
              <a:t>: "Talking about HTTP PUT",</a:t>
            </a:r>
            <a:r>
              <a:rPr lang="en-GB" b="1" dirty="0">
                <a:solidFill>
                  <a:srgbClr val="FFFF00"/>
                </a:solidFill>
                <a:latin typeface="Consolas" panose="020B0609020204030204" pitchFamily="49" charset="0"/>
                <a:cs typeface="Consolas" panose="020B0609020204030204" pitchFamily="49" charset="0"/>
              </a:rPr>
              <a:t/>
            </a:r>
            <a:br>
              <a:rPr lang="en-GB" b="1" dirty="0">
                <a:solidFill>
                  <a:srgbClr val="FFFF00"/>
                </a:solidFill>
                <a:latin typeface="Consolas" panose="020B0609020204030204" pitchFamily="49" charset="0"/>
                <a:cs typeface="Consolas" panose="020B0609020204030204" pitchFamily="49" charset="0"/>
              </a:rPr>
            </a:br>
            <a:r>
              <a:rPr lang="en-GB" sz="1400" b="1" dirty="0">
                <a:latin typeface="Consolas" panose="020B0609020204030204" pitchFamily="49" charset="0"/>
                <a:cs typeface="Consolas" panose="020B0609020204030204" pitchFamily="49" charset="0"/>
              </a:rPr>
              <a:t>  	"hometown" 		: "London, GB"</a:t>
            </a:r>
            <a:br>
              <a:rPr lang="en-GB" sz="1400" b="1" dirty="0">
                <a:latin typeface="Consolas" panose="020B0609020204030204" pitchFamily="49" charset="0"/>
                <a:cs typeface="Consolas" panose="020B0609020204030204" pitchFamily="49" charset="0"/>
              </a:rPr>
            </a:br>
            <a:r>
              <a:rPr lang="en-GB" sz="1400" b="1" dirty="0">
                <a:latin typeface="Consolas" panose="020B0609020204030204" pitchFamily="49" charset="0"/>
                <a:cs typeface="Consolas" panose="020B0609020204030204" pitchFamily="49" charset="0"/>
              </a:rPr>
              <a:t>  	"email" 		: "dylan@dylanbeattie.net",</a:t>
            </a:r>
            <a:br>
              <a:rPr lang="en-GB" sz="1400" b="1" dirty="0">
                <a:latin typeface="Consolas" panose="020B0609020204030204" pitchFamily="49" charset="0"/>
                <a:cs typeface="Consolas" panose="020B0609020204030204" pitchFamily="49" charset="0"/>
              </a:rPr>
            </a:br>
            <a:r>
              <a:rPr lang="en-GB" sz="1400" b="1" dirty="0">
                <a:latin typeface="Consolas" panose="020B0609020204030204" pitchFamily="49" charset="0"/>
                <a:cs typeface="Consolas" panose="020B0609020204030204" pitchFamily="49" charset="0"/>
              </a:rPr>
              <a:t>  	"website" 		: "www.dylanbeattie.net",</a:t>
            </a:r>
            <a:br>
              <a:rPr lang="en-GB" sz="1400" b="1" dirty="0">
                <a:latin typeface="Consolas" panose="020B0609020204030204" pitchFamily="49" charset="0"/>
                <a:cs typeface="Consolas" panose="020B0609020204030204" pitchFamily="49" charset="0"/>
              </a:rPr>
            </a:br>
            <a:r>
              <a:rPr lang="en-GB" sz="1400" b="1" dirty="0">
                <a:latin typeface="Consolas" panose="020B0609020204030204" pitchFamily="49" charset="0"/>
                <a:cs typeface="Consolas" panose="020B0609020204030204" pitchFamily="49" charset="0"/>
              </a:rPr>
              <a:t>  	"birthdate" 		: "1978-08-22",</a:t>
            </a:r>
            <a:br>
              <a:rPr lang="en-GB" sz="1400" b="1" dirty="0">
                <a:latin typeface="Consolas" panose="020B0609020204030204" pitchFamily="49" charset="0"/>
                <a:cs typeface="Consolas" panose="020B0609020204030204" pitchFamily="49" charset="0"/>
              </a:rPr>
            </a:br>
            <a:r>
              <a:rPr lang="en-GB" sz="1400" b="1" dirty="0" smtClean="0">
                <a:latin typeface="Consolas" panose="020B0609020204030204" pitchFamily="49" charset="0"/>
                <a:cs typeface="Consolas" panose="020B0609020204030204" pitchFamily="49" charset="0"/>
              </a:rPr>
              <a:t>}</a:t>
            </a:r>
          </a:p>
          <a:p>
            <a:pPr marL="0" indent="0">
              <a:buNone/>
              <a:tabLst>
                <a:tab pos="357188" algn="l"/>
              </a:tabLst>
            </a:pPr>
            <a:endParaRPr lang="en-GB" sz="1400" b="1" dirty="0">
              <a:latin typeface="Consolas" panose="020B0609020204030204" pitchFamily="49" charset="0"/>
              <a:cs typeface="Consolas" panose="020B0609020204030204" pitchFamily="49" charset="0"/>
            </a:endParaRPr>
          </a:p>
          <a:p>
            <a:pPr marL="0" indent="0">
              <a:buNone/>
              <a:tabLst>
                <a:tab pos="357188" algn="l"/>
              </a:tabLst>
            </a:pPr>
            <a:endParaRPr lang="en-GB" sz="1400" b="1" dirty="0">
              <a:latin typeface="Consolas" panose="020B0609020204030204" pitchFamily="49" charset="0"/>
              <a:cs typeface="Consolas" panose="020B0609020204030204" pitchFamily="49" charset="0"/>
            </a:endParaRPr>
          </a:p>
          <a:p>
            <a:pPr marL="0" indent="0">
              <a:buNone/>
            </a:pPr>
            <a:r>
              <a:rPr lang="en-GB" sz="4400" b="1" dirty="0" smtClean="0">
                <a:solidFill>
                  <a:srgbClr val="FF0000"/>
                </a:solidFill>
                <a:latin typeface="Consolas" panose="020B0609020204030204" pitchFamily="49" charset="0"/>
                <a:cs typeface="Consolas" panose="020B0609020204030204" pitchFamily="49" charset="0"/>
              </a:rPr>
              <a:t>409 Conflict</a:t>
            </a:r>
            <a:endParaRPr lang="en-GB" sz="2400" b="1" dirty="0" smtClean="0">
              <a:solidFill>
                <a:srgbClr val="FF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30219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fade">
                                      <p:cBhvr>
                                        <p:cTn id="10" dur="500"/>
                                        <p:tgtEl>
                                          <p:spTgt spid="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fade">
                                      <p:cBhvr>
                                        <p:cTn id="13" dur="500"/>
                                        <p:tgtEl>
                                          <p:spTgt spid="2">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
                                            <p:txEl>
                                              <p:pRg st="5" end="5"/>
                                            </p:txEl>
                                          </p:spTgt>
                                        </p:tgtEl>
                                        <p:attrNameLst>
                                          <p:attrName>style.visibility</p:attrName>
                                        </p:attrNameLst>
                                      </p:cBhvr>
                                      <p:to>
                                        <p:strVal val="visible"/>
                                      </p:to>
                                    </p:set>
                                    <p:animEffect transition="in" filter="fade">
                                      <p:cBhvr>
                                        <p:cTn id="18" dur="500"/>
                                        <p:tgtEl>
                                          <p:spTgt spid="2">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83568" y="548680"/>
            <a:ext cx="7848872" cy="6001643"/>
          </a:xfrm>
          <a:prstGeom prst="rect">
            <a:avLst/>
          </a:prstGeom>
        </p:spPr>
        <p:txBody>
          <a:bodyPr wrap="square">
            <a:spAutoFit/>
          </a:bodyPr>
          <a:lstStyle/>
          <a:p>
            <a:pPr algn="ctr"/>
            <a:r>
              <a:rPr lang="en-GB" sz="3200" b="1" dirty="0" smtClean="0"/>
              <a:t>"</a:t>
            </a:r>
            <a:r>
              <a:rPr lang="en-GB" sz="4000" b="1" dirty="0" smtClean="0"/>
              <a:t>REST</a:t>
            </a:r>
            <a:r>
              <a:rPr lang="en-GB" sz="4000" dirty="0" smtClean="0"/>
              <a:t> </a:t>
            </a:r>
            <a:r>
              <a:rPr lang="en-GB" sz="3200" dirty="0"/>
              <a:t>is </a:t>
            </a:r>
            <a:r>
              <a:rPr lang="en-GB" sz="3200" b="1" dirty="0"/>
              <a:t>software design</a:t>
            </a:r>
            <a:r>
              <a:rPr lang="en-GB" sz="3200" dirty="0"/>
              <a:t> </a:t>
            </a:r>
            <a:r>
              <a:rPr lang="en-GB" sz="3200" dirty="0" smtClean="0"/>
              <a:t>on</a:t>
            </a:r>
            <a:r>
              <a:rPr lang="en-GB" sz="2400" dirty="0" smtClean="0"/>
              <a:t>		 </a:t>
            </a:r>
            <a:br>
              <a:rPr lang="en-GB" sz="2400" dirty="0" smtClean="0"/>
            </a:br>
            <a:r>
              <a:rPr lang="en-GB" sz="2400" dirty="0" smtClean="0"/>
              <a:t>	the </a:t>
            </a:r>
            <a:r>
              <a:rPr lang="en-GB" sz="4400" b="1" dirty="0"/>
              <a:t>scale of </a:t>
            </a:r>
            <a:r>
              <a:rPr lang="en-GB" sz="8800" b="1" dirty="0" smtClean="0"/>
              <a:t>decades</a:t>
            </a:r>
            <a:r>
              <a:rPr lang="en-GB" sz="2400" dirty="0" smtClean="0"/>
              <a:t> </a:t>
            </a:r>
            <a:br>
              <a:rPr lang="en-GB" sz="2400" dirty="0" smtClean="0"/>
            </a:br>
            <a:r>
              <a:rPr lang="en-GB" sz="3200" b="1" dirty="0" smtClean="0"/>
              <a:t>:</a:t>
            </a:r>
            <a:r>
              <a:rPr lang="en-GB" sz="2400" dirty="0" smtClean="0"/>
              <a:t/>
            </a:r>
            <a:br>
              <a:rPr lang="en-GB" sz="2400" dirty="0" smtClean="0"/>
            </a:br>
            <a:r>
              <a:rPr lang="en-GB" sz="2400" b="1" dirty="0" smtClean="0"/>
              <a:t>every </a:t>
            </a:r>
            <a:r>
              <a:rPr lang="en-GB" sz="2400" b="1" dirty="0"/>
              <a:t>detail </a:t>
            </a:r>
            <a:r>
              <a:rPr lang="en-GB" sz="2400" dirty="0"/>
              <a:t>is intended to </a:t>
            </a:r>
            <a:r>
              <a:rPr lang="en-GB" sz="2800" b="1" dirty="0"/>
              <a:t>promote </a:t>
            </a:r>
            <a:r>
              <a:rPr lang="en-GB" sz="2800" b="1" dirty="0" smtClean="0"/>
              <a:t/>
            </a:r>
            <a:br>
              <a:rPr lang="en-GB" sz="2800" b="1" dirty="0" smtClean="0"/>
            </a:br>
            <a:r>
              <a:rPr lang="en-GB" sz="2800" b="1" dirty="0" smtClean="0"/>
              <a:t>	</a:t>
            </a:r>
            <a:r>
              <a:rPr lang="en-GB" sz="3600" b="1" dirty="0" smtClean="0"/>
              <a:t>software </a:t>
            </a:r>
            <a:r>
              <a:rPr lang="en-GB" sz="3600" b="1" dirty="0"/>
              <a:t>longevity </a:t>
            </a:r>
            <a:r>
              <a:rPr lang="en-GB" sz="2400" dirty="0"/>
              <a:t>and </a:t>
            </a:r>
            <a:r>
              <a:rPr lang="en-GB" sz="4000" b="1" dirty="0"/>
              <a:t>independent evolution. </a:t>
            </a:r>
            <a:endParaRPr lang="en-GB" sz="2400" dirty="0" smtClean="0"/>
          </a:p>
          <a:p>
            <a:pPr algn="ctr"/>
            <a:endParaRPr lang="en-GB" sz="2400" dirty="0"/>
          </a:p>
          <a:p>
            <a:pPr algn="ctr"/>
            <a:r>
              <a:rPr lang="en-GB" sz="2400" b="1" dirty="0" smtClean="0"/>
              <a:t>Many </a:t>
            </a:r>
            <a:r>
              <a:rPr lang="en-GB" sz="2400" b="1" dirty="0"/>
              <a:t>of the constraints are </a:t>
            </a:r>
            <a:r>
              <a:rPr lang="en-GB" sz="2400" b="1" dirty="0" smtClean="0"/>
              <a:t/>
            </a:r>
            <a:br>
              <a:rPr lang="en-GB" sz="2400" b="1" dirty="0" smtClean="0"/>
            </a:br>
            <a:r>
              <a:rPr lang="en-GB" sz="3600" b="1" dirty="0" smtClean="0"/>
              <a:t>directly </a:t>
            </a:r>
            <a:r>
              <a:rPr lang="en-GB" sz="3600" b="1" dirty="0"/>
              <a:t>opposed to short-term efficiency</a:t>
            </a:r>
            <a:r>
              <a:rPr lang="en-GB" sz="3600" b="1" dirty="0" smtClean="0"/>
              <a:t>."</a:t>
            </a:r>
            <a:endParaRPr lang="en-GB" sz="2400" b="1" dirty="0"/>
          </a:p>
        </p:txBody>
      </p:sp>
    </p:spTree>
    <p:extLst>
      <p:ext uri="{BB962C8B-B14F-4D97-AF65-F5344CB8AC3E}">
        <p14:creationId xmlns:p14="http://schemas.microsoft.com/office/powerpoint/2010/main" val="221289458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ular Callout 2"/>
          <p:cNvSpPr/>
          <p:nvPr/>
        </p:nvSpPr>
        <p:spPr>
          <a:xfrm>
            <a:off x="395536" y="548680"/>
            <a:ext cx="4320480" cy="2664296"/>
          </a:xfrm>
          <a:prstGeom prst="wedgeRoundRectCallout">
            <a:avLst>
              <a:gd name="adj1" fmla="val -933"/>
              <a:gd name="adj2" fmla="val 112061"/>
              <a:gd name="adj3" fmla="val 16667"/>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sz="3600" b="1" dirty="0" smtClean="0"/>
              <a:t>"Why do I need to PUT the entire profile just to update location?</a:t>
            </a:r>
            <a:endParaRPr lang="en-GB" sz="3600" b="1" dirty="0"/>
          </a:p>
        </p:txBody>
      </p:sp>
      <p:sp>
        <p:nvSpPr>
          <p:cNvPr id="4" name="Rounded Rectangular Callout 3"/>
          <p:cNvSpPr/>
          <p:nvPr/>
        </p:nvSpPr>
        <p:spPr>
          <a:xfrm>
            <a:off x="4355976" y="2276872"/>
            <a:ext cx="4320480" cy="3240360"/>
          </a:xfrm>
          <a:prstGeom prst="wedgeRoundRectCallout">
            <a:avLst>
              <a:gd name="adj1" fmla="val -44681"/>
              <a:gd name="adj2" fmla="val 82632"/>
              <a:gd name="adj3" fmla="val 16667"/>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GB" sz="4000" b="1" dirty="0" smtClean="0"/>
              <a:t>"My updates keep failing with a 409 Conflict! Help!"</a:t>
            </a:r>
            <a:endParaRPr lang="en-GB" sz="4000" b="1" dirty="0"/>
          </a:p>
        </p:txBody>
      </p:sp>
    </p:spTree>
    <p:extLst>
      <p:ext uri="{BB962C8B-B14F-4D97-AF65-F5344CB8AC3E}">
        <p14:creationId xmlns:p14="http://schemas.microsoft.com/office/powerpoint/2010/main" val="145077866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28650" y="548680"/>
            <a:ext cx="7886700" cy="5760640"/>
          </a:xfrm>
        </p:spPr>
        <p:txBody>
          <a:bodyPr>
            <a:noAutofit/>
          </a:bodyPr>
          <a:lstStyle/>
          <a:p>
            <a:pPr marL="0" indent="0">
              <a:buNone/>
            </a:pP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PUT </a:t>
            </a:r>
            <a:r>
              <a:rPr lang="en-GB" sz="4000" b="1" dirty="0" smtClean="0">
                <a:solidFill>
                  <a:schemeClr val="accent4">
                    <a:lumMod val="60000"/>
                    <a:lumOff val="40000"/>
                  </a:schemeClr>
                </a:solidFill>
                <a:latin typeface="Consolas" panose="020B0609020204030204" pitchFamily="49" charset="0"/>
                <a:cs typeface="Consolas" panose="020B0609020204030204" pitchFamily="49" charset="0"/>
              </a:rPr>
              <a:t>/profiles/1/status </a:t>
            </a: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HTTP/1.1</a:t>
            </a:r>
          </a:p>
          <a:p>
            <a:pPr marL="0" indent="0">
              <a:buNone/>
            </a:pPr>
            <a:r>
              <a:rPr lang="en-GB" sz="2400" b="1" dirty="0">
                <a:latin typeface="Consolas" panose="020B0609020204030204" pitchFamily="49" charset="0"/>
                <a:cs typeface="Consolas" panose="020B0609020204030204" pitchFamily="49" charset="0"/>
              </a:rPr>
              <a:t>"Talking about HTTP PUT</a:t>
            </a:r>
            <a:r>
              <a:rPr lang="en-GB" sz="2400" b="1" dirty="0" smtClean="0">
                <a:latin typeface="Consolas" panose="020B0609020204030204" pitchFamily="49" charset="0"/>
                <a:cs typeface="Consolas" panose="020B0609020204030204" pitchFamily="49" charset="0"/>
              </a:rPr>
              <a:t>"</a:t>
            </a:r>
          </a:p>
          <a:p>
            <a:pPr marL="0" indent="0">
              <a:buNone/>
            </a:pPr>
            <a:endParaRPr lang="en-GB" sz="2400" b="1" dirty="0" smtClean="0">
              <a:latin typeface="Consolas" panose="020B0609020204030204" pitchFamily="49" charset="0"/>
              <a:cs typeface="Consolas" panose="020B0609020204030204" pitchFamily="49" charset="0"/>
            </a:endParaRPr>
          </a:p>
          <a:p>
            <a:pPr marL="0" indent="0">
              <a:buNone/>
            </a:pPr>
            <a:endParaRPr lang="en-GB" sz="2400" b="1" dirty="0">
              <a:latin typeface="Consolas" panose="020B0609020204030204" pitchFamily="49" charset="0"/>
              <a:cs typeface="Consolas" panose="020B0609020204030204" pitchFamily="49" charset="0"/>
            </a:endParaRPr>
          </a:p>
          <a:p>
            <a:pPr marL="0" indent="0">
              <a:buNone/>
            </a:pPr>
            <a:endParaRPr lang="en-GB" sz="2400" b="1" dirty="0">
              <a:latin typeface="Consolas" panose="020B0609020204030204" pitchFamily="49" charset="0"/>
              <a:cs typeface="Consolas" panose="020B0609020204030204" pitchFamily="49" charset="0"/>
            </a:endParaRPr>
          </a:p>
          <a:p>
            <a:pPr marL="0" indent="0">
              <a:buNone/>
            </a:pPr>
            <a:r>
              <a:rPr lang="en-GB" sz="2400" b="1" dirty="0" smtClean="0">
                <a:latin typeface="Consolas" panose="020B0609020204030204" pitchFamily="49" charset="0"/>
                <a:cs typeface="Consolas" panose="020B0609020204030204" pitchFamily="49" charset="0"/>
              </a:rPr>
              <a:t>204 No Content </a:t>
            </a:r>
          </a:p>
          <a:p>
            <a:pPr marL="0" indent="0">
              <a:buNone/>
            </a:pPr>
            <a:endParaRPr lang="en-GB" sz="2400" b="1" dirty="0" smtClean="0">
              <a:latin typeface="Consolas" panose="020B0609020204030204" pitchFamily="49" charset="0"/>
              <a:cs typeface="Consolas" panose="020B0609020204030204" pitchFamily="49" charset="0"/>
            </a:endParaRPr>
          </a:p>
          <a:p>
            <a:pPr marL="0" indent="0">
              <a:buNone/>
            </a:pPr>
            <a:endParaRPr lang="en-GB" sz="2400" b="1" dirty="0">
              <a:latin typeface="Consolas" panose="020B0609020204030204" pitchFamily="49" charset="0"/>
              <a:cs typeface="Consolas" panose="020B0609020204030204" pitchFamily="49" charset="0"/>
            </a:endParaRPr>
          </a:p>
          <a:p>
            <a:pPr marL="0" indent="0">
              <a:buNone/>
            </a:pPr>
            <a:endParaRPr lang="en-GB" sz="24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10627607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9552" y="548680"/>
            <a:ext cx="7886700" cy="5760640"/>
          </a:xfrm>
        </p:spPr>
        <p:txBody>
          <a:bodyPr>
            <a:normAutofit/>
          </a:bodyPr>
          <a:lstStyle/>
          <a:p>
            <a:pPr marL="0" indent="0" algn="ctr">
              <a:buNone/>
            </a:pPr>
            <a:endParaRPr lang="en-GB" dirty="0" smtClean="0"/>
          </a:p>
          <a:p>
            <a:pPr marL="0" indent="0" algn="ctr">
              <a:buNone/>
            </a:pPr>
            <a:r>
              <a:rPr lang="en-GB" dirty="0" smtClean="0"/>
              <a:t>The </a:t>
            </a:r>
            <a:r>
              <a:rPr lang="en-GB" sz="4800" b="1" dirty="0"/>
              <a:t>PATCH</a:t>
            </a:r>
            <a:r>
              <a:rPr lang="en-GB" sz="4800" dirty="0"/>
              <a:t> </a:t>
            </a:r>
            <a:r>
              <a:rPr lang="en-GB" dirty="0"/>
              <a:t>method requests that </a:t>
            </a:r>
            <a:r>
              <a:rPr lang="en-GB" dirty="0" smtClean="0"/>
              <a:t/>
            </a:r>
            <a:br>
              <a:rPr lang="en-GB" dirty="0" smtClean="0"/>
            </a:br>
            <a:r>
              <a:rPr lang="en-GB" sz="5400" b="1" dirty="0" smtClean="0"/>
              <a:t>a </a:t>
            </a:r>
            <a:r>
              <a:rPr lang="en-GB" sz="5400" b="1" dirty="0"/>
              <a:t>set of changes</a:t>
            </a:r>
            <a:r>
              <a:rPr lang="en-GB" sz="4400" b="1" dirty="0"/>
              <a:t> </a:t>
            </a:r>
            <a:r>
              <a:rPr lang="en-GB" sz="4400" dirty="0" smtClean="0"/>
              <a:t>		</a:t>
            </a:r>
            <a:br>
              <a:rPr lang="en-GB" sz="4400" dirty="0" smtClean="0"/>
            </a:br>
            <a:r>
              <a:rPr lang="en-GB" sz="4400" dirty="0" smtClean="0"/>
              <a:t>	described </a:t>
            </a:r>
            <a:r>
              <a:rPr lang="en-GB" sz="4400" dirty="0"/>
              <a:t>in </a:t>
            </a:r>
            <a:r>
              <a:rPr lang="en-GB" sz="4400" dirty="0" smtClean="0"/>
              <a:t>the request</a:t>
            </a:r>
            <a:r>
              <a:rPr lang="en-GB" sz="5400" dirty="0" smtClean="0"/>
              <a:t> </a:t>
            </a:r>
            <a:r>
              <a:rPr lang="en-GB" dirty="0"/>
              <a:t>entity be </a:t>
            </a:r>
            <a:r>
              <a:rPr lang="en-GB" b="1" dirty="0"/>
              <a:t>applied</a:t>
            </a:r>
            <a:r>
              <a:rPr lang="en-GB" dirty="0"/>
              <a:t> to the </a:t>
            </a:r>
            <a:r>
              <a:rPr lang="en-GB" b="1" dirty="0"/>
              <a:t>resource </a:t>
            </a:r>
          </a:p>
          <a:p>
            <a:pPr marL="0" indent="0" algn="ctr">
              <a:buNone/>
            </a:pPr>
            <a:r>
              <a:rPr lang="en-GB" dirty="0" smtClean="0"/>
              <a:t>identified </a:t>
            </a:r>
            <a:r>
              <a:rPr lang="en-GB" dirty="0"/>
              <a:t>by the </a:t>
            </a:r>
            <a:r>
              <a:rPr lang="en-GB" dirty="0" smtClean="0"/>
              <a:t>Request-URI</a:t>
            </a:r>
            <a:r>
              <a:rPr lang="en-GB" dirty="0"/>
              <a:t>. </a:t>
            </a:r>
            <a:endParaRPr lang="en-GB" dirty="0" smtClean="0"/>
          </a:p>
          <a:p>
            <a:pPr marL="0" indent="0" algn="ctr">
              <a:buNone/>
            </a:pPr>
            <a:endParaRPr lang="en-GB" dirty="0"/>
          </a:p>
          <a:p>
            <a:pPr marL="0" indent="0" algn="ctr">
              <a:buNone/>
            </a:pPr>
            <a:endParaRPr lang="en-GB" dirty="0"/>
          </a:p>
          <a:p>
            <a:pPr marL="0" indent="0" algn="ctr">
              <a:buNone/>
            </a:pPr>
            <a:r>
              <a:rPr lang="en-GB" dirty="0" smtClean="0"/>
              <a:t> </a:t>
            </a:r>
            <a:r>
              <a:rPr lang="en-GB" dirty="0"/>
              <a:t>The set of changes is represented in a format called a "</a:t>
            </a:r>
            <a:r>
              <a:rPr lang="en-GB" dirty="0" smtClean="0"/>
              <a:t>patch document</a:t>
            </a:r>
            <a:r>
              <a:rPr lang="en-GB" dirty="0"/>
              <a:t>" identified by a media type.</a:t>
            </a:r>
          </a:p>
        </p:txBody>
      </p:sp>
    </p:spTree>
    <p:extLst>
      <p:ext uri="{BB962C8B-B14F-4D97-AF65-F5344CB8AC3E}">
        <p14:creationId xmlns:p14="http://schemas.microsoft.com/office/powerpoint/2010/main" val="17994499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idx="1"/>
          </p:nvPr>
        </p:nvSpPr>
        <p:spPr bwMode="auto">
          <a:xfrm>
            <a:off x="251520" y="548680"/>
            <a:ext cx="8795998" cy="3877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t>PATCH /file.txt HTTP/1.1 </a:t>
            </a:r>
            <a:b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br>
            <a: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t>Host: www.example.com </a:t>
            </a:r>
            <a:b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br>
            <a: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t>Content-Type: application/example </a:t>
            </a:r>
            <a:b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br>
            <a: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t>If-Match: "e0023aa4e" </a:t>
            </a:r>
            <a:b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br>
            <a: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t>Content-Length: 100 </a:t>
            </a:r>
            <a:b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br>
            <a:endPar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smtClean="0">
                <a:ln>
                  <a:noFill/>
                </a:ln>
                <a:effectLst/>
                <a:latin typeface="Consolas" panose="020B0609020204030204" pitchFamily="49" charset="0"/>
                <a:cs typeface="Consolas" panose="020B0609020204030204" pitchFamily="49" charset="0"/>
              </a:rPr>
              <a:t>[description of changes]</a:t>
            </a:r>
            <a:r>
              <a:rPr kumimoji="0" lang="en-US" altLang="en-US" sz="1600" b="1" i="0" u="none" strike="noStrike" cap="none" normalizeH="0" baseline="0" dirty="0" smtClean="0">
                <a:ln>
                  <a:noFill/>
                </a:ln>
                <a:effectLst/>
                <a:latin typeface="Consolas" panose="020B0609020204030204" pitchFamily="49" charset="0"/>
                <a:cs typeface="Consolas" panose="020B0609020204030204" pitchFamily="49" charset="0"/>
              </a:rPr>
              <a:t> </a:t>
            </a:r>
            <a:endParaRPr kumimoji="0" lang="en-US" altLang="en-US" sz="6600" b="1" i="0" u="none" strike="noStrike" cap="none" normalizeH="0" baseline="0" dirty="0" smtClean="0">
              <a:ln>
                <a:noFill/>
              </a:ln>
              <a:effectLst/>
              <a:latin typeface="Consolas" panose="020B0609020204030204" pitchFamily="49" charset="0"/>
              <a:cs typeface="Consolas" panose="020B0609020204030204" pitchFamily="49" charset="0"/>
            </a:endParaRPr>
          </a:p>
        </p:txBody>
      </p:sp>
      <p:sp>
        <p:nvSpPr>
          <p:cNvPr id="5" name="Rectangle 4"/>
          <p:cNvSpPr/>
          <p:nvPr/>
        </p:nvSpPr>
        <p:spPr>
          <a:xfrm>
            <a:off x="2560473" y="6430591"/>
            <a:ext cx="6601679" cy="400110"/>
          </a:xfrm>
          <a:prstGeom prst="rect">
            <a:avLst/>
          </a:prstGeom>
        </p:spPr>
        <p:txBody>
          <a:bodyPr wrap="none">
            <a:spAutoFit/>
          </a:bodyPr>
          <a:lstStyle/>
          <a:p>
            <a:r>
              <a:rPr lang="en-GB" sz="2000" dirty="0" smtClean="0"/>
              <a:t>"PATCH </a:t>
            </a:r>
            <a:r>
              <a:rPr lang="en-GB" sz="2000" dirty="0"/>
              <a:t>Method for </a:t>
            </a:r>
            <a:r>
              <a:rPr lang="en-GB" sz="2000" dirty="0" smtClean="0"/>
              <a:t>HTTP" - http</a:t>
            </a:r>
            <a:r>
              <a:rPr lang="en-GB" sz="2000" dirty="0"/>
              <a:t>://tools.ietf.org/html/rfc5789</a:t>
            </a:r>
          </a:p>
        </p:txBody>
      </p:sp>
    </p:spTree>
    <p:extLst>
      <p:ext uri="{BB962C8B-B14F-4D97-AF65-F5344CB8AC3E}">
        <p14:creationId xmlns:p14="http://schemas.microsoft.com/office/powerpoint/2010/main" val="21713512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idx="1"/>
          </p:nvPr>
        </p:nvSpPr>
        <p:spPr bwMode="auto">
          <a:xfrm>
            <a:off x="251520" y="548680"/>
            <a:ext cx="8795998" cy="3877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0" i="0" u="none" strike="noStrike" cap="none" normalizeH="0" baseline="0" dirty="0" smtClean="0">
                <a:ln>
                  <a:noFill/>
                </a:ln>
                <a:solidFill>
                  <a:schemeClr val="bg1">
                    <a:lumMod val="75000"/>
                    <a:lumOff val="25000"/>
                  </a:schemeClr>
                </a:solidFill>
                <a:effectLst/>
                <a:latin typeface="Consolas" panose="020B0609020204030204" pitchFamily="49" charset="0"/>
                <a:cs typeface="Consolas" panose="020B0609020204030204" pitchFamily="49" charset="0"/>
              </a:rPr>
              <a:t>PATCH /file.txt HTTP/1.1 </a:t>
            </a:r>
            <a:br>
              <a:rPr kumimoji="0" lang="en-US" altLang="en-US" sz="3600" b="0" i="0" u="none" strike="noStrike" cap="none" normalizeH="0" baseline="0" dirty="0" smtClean="0">
                <a:ln>
                  <a:noFill/>
                </a:ln>
                <a:solidFill>
                  <a:schemeClr val="bg1">
                    <a:lumMod val="75000"/>
                    <a:lumOff val="25000"/>
                  </a:schemeClr>
                </a:solidFill>
                <a:effectLst/>
                <a:latin typeface="Consolas" panose="020B0609020204030204" pitchFamily="49" charset="0"/>
                <a:cs typeface="Consolas" panose="020B0609020204030204" pitchFamily="49" charset="0"/>
              </a:rPr>
            </a:br>
            <a:r>
              <a:rPr kumimoji="0" lang="en-US" altLang="en-US" sz="3600" b="0" i="0" u="none" strike="noStrike" cap="none" normalizeH="0" baseline="0" dirty="0" smtClean="0">
                <a:ln>
                  <a:noFill/>
                </a:ln>
                <a:solidFill>
                  <a:schemeClr val="bg1">
                    <a:lumMod val="75000"/>
                    <a:lumOff val="25000"/>
                  </a:schemeClr>
                </a:solidFill>
                <a:effectLst/>
                <a:latin typeface="Consolas" panose="020B0609020204030204" pitchFamily="49" charset="0"/>
                <a:cs typeface="Consolas" panose="020B0609020204030204" pitchFamily="49" charset="0"/>
              </a:rPr>
              <a:t>Host: www.example.com </a:t>
            </a:r>
            <a:br>
              <a:rPr kumimoji="0" lang="en-US" altLang="en-US" sz="3600" b="0" i="0" u="none" strike="noStrike" cap="none" normalizeH="0" baseline="0" dirty="0" smtClean="0">
                <a:ln>
                  <a:noFill/>
                </a:ln>
                <a:solidFill>
                  <a:schemeClr val="bg1">
                    <a:lumMod val="75000"/>
                    <a:lumOff val="25000"/>
                  </a:schemeClr>
                </a:solidFill>
                <a:effectLst/>
                <a:latin typeface="Consolas" panose="020B0609020204030204" pitchFamily="49" charset="0"/>
                <a:cs typeface="Consolas" panose="020B0609020204030204" pitchFamily="49" charset="0"/>
              </a:rPr>
            </a:br>
            <a:r>
              <a:rPr kumimoji="0" lang="en-US" altLang="en-US" sz="3600" b="0" i="0" u="none" strike="noStrike" cap="none" normalizeH="0" baseline="0" dirty="0" smtClean="0">
                <a:ln>
                  <a:noFill/>
                </a:ln>
                <a:solidFill>
                  <a:schemeClr val="bg1">
                    <a:lumMod val="75000"/>
                    <a:lumOff val="25000"/>
                  </a:schemeClr>
                </a:solidFill>
                <a:effectLst/>
                <a:latin typeface="Consolas" panose="020B0609020204030204" pitchFamily="49" charset="0"/>
                <a:cs typeface="Consolas" panose="020B0609020204030204" pitchFamily="49" charset="0"/>
              </a:rPr>
              <a:t>Content-Type: application/example </a:t>
            </a:r>
            <a:br>
              <a:rPr kumimoji="0" lang="en-US" altLang="en-US" sz="3600" b="0" i="0" u="none" strike="noStrike" cap="none" normalizeH="0" baseline="0" dirty="0" smtClean="0">
                <a:ln>
                  <a:noFill/>
                </a:ln>
                <a:solidFill>
                  <a:schemeClr val="bg1">
                    <a:lumMod val="75000"/>
                    <a:lumOff val="25000"/>
                  </a:schemeClr>
                </a:solidFill>
                <a:effectLst/>
                <a:latin typeface="Consolas" panose="020B0609020204030204" pitchFamily="49" charset="0"/>
                <a:cs typeface="Consolas" panose="020B0609020204030204" pitchFamily="49" charset="0"/>
              </a:rPr>
            </a:br>
            <a:r>
              <a:rPr kumimoji="0" lang="en-US" altLang="en-US" sz="3600" b="0" i="0" u="none" strike="noStrike" cap="none" normalizeH="0" baseline="0" dirty="0" smtClean="0">
                <a:ln>
                  <a:noFill/>
                </a:ln>
                <a:solidFill>
                  <a:schemeClr val="bg1">
                    <a:lumMod val="75000"/>
                    <a:lumOff val="25000"/>
                  </a:schemeClr>
                </a:solidFill>
                <a:effectLst/>
                <a:latin typeface="Consolas" panose="020B0609020204030204" pitchFamily="49" charset="0"/>
                <a:cs typeface="Consolas" panose="020B0609020204030204" pitchFamily="49" charset="0"/>
              </a:rPr>
              <a:t>If-Match: "e0023aa4e" </a:t>
            </a:r>
            <a:br>
              <a:rPr kumimoji="0" lang="en-US" altLang="en-US" sz="3600" b="0" i="0" u="none" strike="noStrike" cap="none" normalizeH="0" baseline="0" dirty="0" smtClean="0">
                <a:ln>
                  <a:noFill/>
                </a:ln>
                <a:solidFill>
                  <a:schemeClr val="bg1">
                    <a:lumMod val="75000"/>
                    <a:lumOff val="25000"/>
                  </a:schemeClr>
                </a:solidFill>
                <a:effectLst/>
                <a:latin typeface="Consolas" panose="020B0609020204030204" pitchFamily="49" charset="0"/>
                <a:cs typeface="Consolas" panose="020B0609020204030204" pitchFamily="49" charset="0"/>
              </a:rPr>
            </a:br>
            <a:r>
              <a:rPr kumimoji="0" lang="en-US" altLang="en-US" sz="3600" b="0" i="0" u="none" strike="noStrike" cap="none" normalizeH="0" baseline="0" dirty="0" smtClean="0">
                <a:ln>
                  <a:noFill/>
                </a:ln>
                <a:solidFill>
                  <a:schemeClr val="bg1">
                    <a:lumMod val="75000"/>
                    <a:lumOff val="25000"/>
                  </a:schemeClr>
                </a:solidFill>
                <a:effectLst/>
                <a:latin typeface="Consolas" panose="020B0609020204030204" pitchFamily="49" charset="0"/>
                <a:cs typeface="Consolas" panose="020B0609020204030204" pitchFamily="49" charset="0"/>
              </a:rPr>
              <a:t>Content-Length: 100 </a:t>
            </a:r>
            <a: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t/>
            </a:r>
            <a:br>
              <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rPr>
            </a:br>
            <a:endParaRPr kumimoji="0" lang="en-US" altLang="en-US" sz="3600" b="0" i="0" u="none" strike="noStrike" cap="none" normalizeH="0" baseline="0" dirty="0" smtClean="0">
              <a:ln>
                <a:noFill/>
              </a:ln>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smtClean="0">
                <a:ln>
                  <a:noFill/>
                </a:ln>
                <a:effectLst/>
                <a:latin typeface="Consolas" panose="020B0609020204030204" pitchFamily="49" charset="0"/>
                <a:cs typeface="Consolas" panose="020B0609020204030204" pitchFamily="49" charset="0"/>
              </a:rPr>
              <a:t>[description of changes]</a:t>
            </a:r>
            <a:r>
              <a:rPr kumimoji="0" lang="en-US" altLang="en-US" sz="1600" b="1" i="0" u="none" strike="noStrike" cap="none" normalizeH="0" baseline="0" dirty="0" smtClean="0">
                <a:ln>
                  <a:noFill/>
                </a:ln>
                <a:effectLst/>
                <a:latin typeface="Consolas" panose="020B0609020204030204" pitchFamily="49" charset="0"/>
                <a:cs typeface="Consolas" panose="020B0609020204030204" pitchFamily="49" charset="0"/>
              </a:rPr>
              <a:t> </a:t>
            </a:r>
            <a:endParaRPr kumimoji="0" lang="en-US" altLang="en-US" sz="6600" b="1" i="0" u="none" strike="noStrike" cap="none" normalizeH="0" baseline="0" dirty="0" smtClean="0">
              <a:ln>
                <a:noFill/>
              </a:ln>
              <a:effectLst/>
              <a:latin typeface="Consolas" panose="020B0609020204030204" pitchFamily="49" charset="0"/>
              <a:cs typeface="Consolas" panose="020B0609020204030204" pitchFamily="49" charset="0"/>
            </a:endParaRPr>
          </a:p>
        </p:txBody>
      </p:sp>
      <p:sp>
        <p:nvSpPr>
          <p:cNvPr id="5" name="Rectangle 4"/>
          <p:cNvSpPr/>
          <p:nvPr/>
        </p:nvSpPr>
        <p:spPr>
          <a:xfrm>
            <a:off x="2560473" y="6430591"/>
            <a:ext cx="6601679" cy="400110"/>
          </a:xfrm>
          <a:prstGeom prst="rect">
            <a:avLst/>
          </a:prstGeom>
        </p:spPr>
        <p:txBody>
          <a:bodyPr wrap="none">
            <a:spAutoFit/>
          </a:bodyPr>
          <a:lstStyle/>
          <a:p>
            <a:r>
              <a:rPr lang="en-GB" sz="2000" dirty="0" smtClean="0"/>
              <a:t>"PATCH </a:t>
            </a:r>
            <a:r>
              <a:rPr lang="en-GB" sz="2000" dirty="0"/>
              <a:t>Method for </a:t>
            </a:r>
            <a:r>
              <a:rPr lang="en-GB" sz="2000" dirty="0" smtClean="0"/>
              <a:t>HTTP" - http</a:t>
            </a:r>
            <a:r>
              <a:rPr lang="en-GB" sz="2000" dirty="0"/>
              <a:t>://tools.ietf.org/html/rfc5789</a:t>
            </a:r>
          </a:p>
        </p:txBody>
      </p:sp>
    </p:spTree>
    <p:extLst>
      <p:ext uri="{BB962C8B-B14F-4D97-AF65-F5344CB8AC3E}">
        <p14:creationId xmlns:p14="http://schemas.microsoft.com/office/powerpoint/2010/main" val="1998314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How do you describe changes?</a:t>
            </a:r>
            <a:endParaRPr lang="en-GB" dirty="0"/>
          </a:p>
        </p:txBody>
      </p:sp>
      <p:sp>
        <p:nvSpPr>
          <p:cNvPr id="7" name="Content Placeholder 6"/>
          <p:cNvSpPr>
            <a:spLocks noGrp="1"/>
          </p:cNvSpPr>
          <p:nvPr>
            <p:ph idx="1"/>
          </p:nvPr>
        </p:nvSpPr>
        <p:spPr/>
        <p:txBody>
          <a:bodyPr>
            <a:noAutofit/>
          </a:bodyPr>
          <a:lstStyle/>
          <a:p>
            <a:pPr marL="0" indent="0">
              <a:buNone/>
            </a:pPr>
            <a:r>
              <a:rPr lang="en-GB" sz="1800" b="1" dirty="0" smtClean="0">
                <a:latin typeface="Consolas" panose="020B0609020204030204" pitchFamily="49" charset="0"/>
                <a:cs typeface="Consolas" panose="020B0609020204030204" pitchFamily="49" charset="0"/>
              </a:rPr>
              <a:t>PATCH /profiles/1 HTTP/1.1</a:t>
            </a:r>
          </a:p>
          <a:p>
            <a:pPr marL="0" indent="0">
              <a:buNone/>
            </a:pPr>
            <a:r>
              <a:rPr lang="en-GB" sz="1800" b="1" dirty="0" smtClean="0">
                <a:latin typeface="Consolas" panose="020B0609020204030204" pitchFamily="49" charset="0"/>
                <a:cs typeface="Consolas" panose="020B0609020204030204" pitchFamily="49" charset="0"/>
              </a:rPr>
              <a:t>Content-Type: application/x-</a:t>
            </a:r>
            <a:r>
              <a:rPr lang="en-GB" sz="1800" b="1" dirty="0" err="1" smtClean="0">
                <a:latin typeface="Consolas" panose="020B0609020204030204" pitchFamily="49" charset="0"/>
                <a:cs typeface="Consolas" panose="020B0609020204030204" pitchFamily="49" charset="0"/>
              </a:rPr>
              <a:t>unix</a:t>
            </a:r>
            <a:r>
              <a:rPr lang="en-GB" sz="1800" b="1" dirty="0">
                <a:latin typeface="Consolas" panose="020B0609020204030204" pitchFamily="49" charset="0"/>
                <a:cs typeface="Consolas" panose="020B0609020204030204" pitchFamily="49" charset="0"/>
              </a:rPr>
              <a:t>-</a:t>
            </a:r>
            <a:r>
              <a:rPr lang="en-GB" sz="1800" b="1" dirty="0" smtClean="0">
                <a:latin typeface="Consolas" panose="020B0609020204030204" pitchFamily="49" charset="0"/>
                <a:cs typeface="Consolas" panose="020B0609020204030204" pitchFamily="49" charset="0"/>
              </a:rPr>
              <a:t>diff</a:t>
            </a:r>
          </a:p>
          <a:p>
            <a:pPr marL="0" indent="0">
              <a:buNone/>
            </a:pPr>
            <a:endParaRPr lang="en-GB" sz="1800" b="1" dirty="0">
              <a:latin typeface="Consolas" panose="020B0609020204030204" pitchFamily="49" charset="0"/>
              <a:cs typeface="Consolas" panose="020B0609020204030204" pitchFamily="49" charset="0"/>
            </a:endParaRPr>
          </a:p>
          <a:p>
            <a:pPr marL="0" indent="0">
              <a:buNone/>
            </a:pPr>
            <a:r>
              <a:rPr lang="en-GB" sz="1800" b="1" dirty="0">
                <a:solidFill>
                  <a:srgbClr val="FFFF00"/>
                </a:solidFill>
                <a:latin typeface="Consolas" panose="020B0609020204030204" pitchFamily="49" charset="0"/>
                <a:cs typeface="Consolas" panose="020B0609020204030204" pitchFamily="49" charset="0"/>
              </a:rPr>
              <a:t>11c11</a:t>
            </a:r>
          </a:p>
          <a:p>
            <a:pPr marL="0" indent="0">
              <a:buNone/>
            </a:pPr>
            <a:r>
              <a:rPr lang="en-GB" sz="1800" b="1" dirty="0">
                <a:solidFill>
                  <a:srgbClr val="FFFF00"/>
                </a:solidFill>
                <a:latin typeface="Consolas" panose="020B0609020204030204" pitchFamily="49" charset="0"/>
                <a:cs typeface="Consolas" panose="020B0609020204030204" pitchFamily="49" charset="0"/>
              </a:rPr>
              <a:t>&lt;     </a:t>
            </a:r>
            <a:br>
              <a:rPr lang="en-GB" sz="1800" b="1" dirty="0">
                <a:solidFill>
                  <a:srgbClr val="FFFF00"/>
                </a:solidFill>
                <a:latin typeface="Consolas" panose="020B0609020204030204" pitchFamily="49" charset="0"/>
                <a:cs typeface="Consolas" panose="020B0609020204030204" pitchFamily="49" charset="0"/>
              </a:rPr>
            </a:br>
            <a:r>
              <a:rPr lang="en-GB" sz="1800" b="1" dirty="0">
                <a:solidFill>
                  <a:srgbClr val="FFFF00"/>
                </a:solidFill>
                <a:latin typeface="Consolas" panose="020B0609020204030204" pitchFamily="49" charset="0"/>
                <a:cs typeface="Consolas" panose="020B0609020204030204" pitchFamily="49" charset="0"/>
              </a:rPr>
              <a:t>"status": "Talking about REST at NDC Oslo",</a:t>
            </a:r>
          </a:p>
          <a:p>
            <a:pPr marL="0" indent="0">
              <a:buNone/>
            </a:pPr>
            <a:r>
              <a:rPr lang="en-GB" sz="1800" b="1" dirty="0">
                <a:solidFill>
                  <a:srgbClr val="FFFF00"/>
                </a:solidFill>
                <a:latin typeface="Consolas" panose="020B0609020204030204" pitchFamily="49" charset="0"/>
                <a:cs typeface="Consolas" panose="020B0609020204030204" pitchFamily="49" charset="0"/>
              </a:rPr>
              <a:t>---</a:t>
            </a:r>
          </a:p>
          <a:p>
            <a:pPr marL="0" indent="0">
              <a:buNone/>
            </a:pPr>
            <a:r>
              <a:rPr lang="en-GB" sz="1800" b="1" dirty="0">
                <a:solidFill>
                  <a:srgbClr val="FFFF00"/>
                </a:solidFill>
                <a:latin typeface="Consolas" panose="020B0609020204030204" pitchFamily="49" charset="0"/>
                <a:cs typeface="Consolas" panose="020B0609020204030204" pitchFamily="49" charset="0"/>
              </a:rPr>
              <a:t>&gt;     </a:t>
            </a:r>
            <a:br>
              <a:rPr lang="en-GB" sz="1800" b="1" dirty="0">
                <a:solidFill>
                  <a:srgbClr val="FFFF00"/>
                </a:solidFill>
                <a:latin typeface="Consolas" panose="020B0609020204030204" pitchFamily="49" charset="0"/>
                <a:cs typeface="Consolas" panose="020B0609020204030204" pitchFamily="49" charset="0"/>
              </a:rPr>
            </a:br>
            <a:r>
              <a:rPr lang="en-GB" sz="1800" b="1" dirty="0">
                <a:solidFill>
                  <a:srgbClr val="FFFF00"/>
                </a:solidFill>
                <a:latin typeface="Consolas" panose="020B0609020204030204" pitchFamily="49" charset="0"/>
                <a:cs typeface="Consolas" panose="020B0609020204030204" pitchFamily="49" charset="0"/>
              </a:rPr>
              <a:t>"status": "Showing how to use diff and HTTP PATCH",</a:t>
            </a:r>
          </a:p>
          <a:p>
            <a:pPr marL="0" indent="0">
              <a:buNone/>
            </a:pPr>
            <a:endParaRPr lang="en-GB" sz="1800" b="1" dirty="0">
              <a:latin typeface="Consolas" panose="020B0609020204030204" pitchFamily="49" charset="0"/>
              <a:cs typeface="Consolas" panose="020B0609020204030204" pitchFamily="49" charset="0"/>
            </a:endParaRPr>
          </a:p>
          <a:p>
            <a:pPr marL="0" indent="0">
              <a:buNone/>
            </a:pPr>
            <a:r>
              <a:rPr lang="en-GB" sz="3600" b="1" dirty="0" smtClean="0">
                <a:solidFill>
                  <a:srgbClr val="92D050"/>
                </a:solidFill>
                <a:latin typeface="Consolas" panose="020B0609020204030204" pitchFamily="49" charset="0"/>
                <a:cs typeface="Consolas" panose="020B0609020204030204" pitchFamily="49" charset="0"/>
              </a:rPr>
              <a:t>200 OK</a:t>
            </a:r>
            <a:endParaRPr lang="en-GB" sz="3600" b="1" dirty="0">
              <a:solidFill>
                <a:srgbClr val="92D05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43564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animEffect transition="in" filter="fade">
                                      <p:cBhvr>
                                        <p:cTn id="13" dur="500"/>
                                        <p:tgtEl>
                                          <p:spTgt spid="7">
                                            <p:txEl>
                                              <p:pRg st="3" end="3"/>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xEl>
                                              <p:pRg st="4" end="4"/>
                                            </p:txEl>
                                          </p:spTgt>
                                        </p:tgtEl>
                                        <p:attrNameLst>
                                          <p:attrName>style.visibility</p:attrName>
                                        </p:attrNameLst>
                                      </p:cBhvr>
                                      <p:to>
                                        <p:strVal val="visible"/>
                                      </p:to>
                                    </p:set>
                                    <p:animEffect transition="in" filter="fade">
                                      <p:cBhvr>
                                        <p:cTn id="16" dur="500"/>
                                        <p:tgtEl>
                                          <p:spTgt spid="7">
                                            <p:txEl>
                                              <p:pRg st="4" end="4"/>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animEffect transition="in" filter="fade">
                                      <p:cBhvr>
                                        <p:cTn id="19" dur="500"/>
                                        <p:tgtEl>
                                          <p:spTgt spid="7">
                                            <p:txEl>
                                              <p:pRg st="5" end="5"/>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xEl>
                                              <p:pRg st="6" end="6"/>
                                            </p:txEl>
                                          </p:spTgt>
                                        </p:tgtEl>
                                        <p:attrNameLst>
                                          <p:attrName>style.visibility</p:attrName>
                                        </p:attrNameLst>
                                      </p:cBhvr>
                                      <p:to>
                                        <p:strVal val="visible"/>
                                      </p:to>
                                    </p:set>
                                    <p:animEffect transition="in" filter="fade">
                                      <p:cBhvr>
                                        <p:cTn id="22" dur="500"/>
                                        <p:tgtEl>
                                          <p:spTgt spid="7">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animEffect transition="in" filter="fade">
                                      <p:cBhvr>
                                        <p:cTn id="27" dur="500"/>
                                        <p:tgtEl>
                                          <p:spTgt spid="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How do you describe changes?</a:t>
            </a:r>
            <a:endParaRPr lang="en-GB" dirty="0"/>
          </a:p>
        </p:txBody>
      </p:sp>
      <p:sp>
        <p:nvSpPr>
          <p:cNvPr id="8" name="Content Placeholder 6"/>
          <p:cNvSpPr>
            <a:spLocks noGrp="1"/>
          </p:cNvSpPr>
          <p:nvPr>
            <p:ph idx="1"/>
          </p:nvPr>
        </p:nvSpPr>
        <p:spPr>
          <a:xfrm>
            <a:off x="628650" y="1825625"/>
            <a:ext cx="7886700" cy="4351338"/>
          </a:xfrm>
        </p:spPr>
        <p:txBody>
          <a:bodyPr>
            <a:noAutofit/>
          </a:bodyPr>
          <a:lstStyle/>
          <a:p>
            <a:pPr marL="0" indent="0">
              <a:buNone/>
            </a:pPr>
            <a:r>
              <a:rPr lang="en-GB" sz="1800" b="1" dirty="0" smtClean="0">
                <a:latin typeface="Consolas" panose="020B0609020204030204" pitchFamily="49" charset="0"/>
                <a:cs typeface="Consolas" panose="020B0609020204030204" pitchFamily="49" charset="0"/>
              </a:rPr>
              <a:t>PATCH /profiles/1 HTTP/1.1</a:t>
            </a:r>
          </a:p>
          <a:p>
            <a:pPr marL="0" indent="0">
              <a:buNone/>
            </a:pPr>
            <a:r>
              <a:rPr lang="en-GB" sz="1800" b="1" dirty="0" smtClean="0">
                <a:latin typeface="Consolas" panose="020B0609020204030204" pitchFamily="49" charset="0"/>
                <a:cs typeface="Consolas" panose="020B0609020204030204" pitchFamily="49" charset="0"/>
              </a:rPr>
              <a:t>Content-Type: </a:t>
            </a:r>
            <a:r>
              <a:rPr lang="en-GB" sz="1800" b="1" dirty="0">
                <a:latin typeface="Consolas" panose="020B0609020204030204" pitchFamily="49" charset="0"/>
                <a:cs typeface="Consolas" panose="020B0609020204030204" pitchFamily="49" charset="0"/>
              </a:rPr>
              <a:t>application/</a:t>
            </a:r>
            <a:r>
              <a:rPr lang="en-GB" b="1" dirty="0" err="1">
                <a:solidFill>
                  <a:srgbClr val="FFFF00"/>
                </a:solidFill>
                <a:latin typeface="Consolas" panose="020B0609020204030204" pitchFamily="49" charset="0"/>
                <a:cs typeface="Consolas" panose="020B0609020204030204" pitchFamily="49" charset="0"/>
              </a:rPr>
              <a:t>json-patch</a:t>
            </a:r>
            <a:r>
              <a:rPr lang="en-GB" sz="1800" b="1" dirty="0" err="1">
                <a:latin typeface="Consolas" panose="020B0609020204030204" pitchFamily="49" charset="0"/>
                <a:cs typeface="Consolas" panose="020B0609020204030204" pitchFamily="49" charset="0"/>
              </a:rPr>
              <a:t>+json</a:t>
            </a:r>
            <a:endParaRPr lang="en-GB" sz="1800" b="1" dirty="0">
              <a:latin typeface="Consolas" panose="020B0609020204030204" pitchFamily="49" charset="0"/>
              <a:cs typeface="Consolas" panose="020B0609020204030204" pitchFamily="49" charset="0"/>
            </a:endParaRPr>
          </a:p>
          <a:p>
            <a:pPr marL="0" indent="0">
              <a:buNone/>
            </a:pPr>
            <a:r>
              <a:rPr lang="en-GB" sz="1800" b="1" dirty="0" smtClean="0">
                <a:latin typeface="Consolas" panose="020B0609020204030204" pitchFamily="49" charset="0"/>
                <a:cs typeface="Consolas" panose="020B0609020204030204" pitchFamily="49" charset="0"/>
              </a:rPr>
              <a:t>If-Match</a:t>
            </a:r>
            <a:r>
              <a:rPr lang="en-GB" sz="1800" b="1" dirty="0">
                <a:latin typeface="Consolas" panose="020B0609020204030204" pitchFamily="49" charset="0"/>
                <a:cs typeface="Consolas" panose="020B0609020204030204" pitchFamily="49" charset="0"/>
              </a:rPr>
              <a:t>: "abc123</a:t>
            </a:r>
            <a:r>
              <a:rPr lang="en-GB" sz="1800" b="1" dirty="0" smtClean="0">
                <a:latin typeface="Consolas" panose="020B0609020204030204" pitchFamily="49" charset="0"/>
                <a:cs typeface="Consolas" panose="020B0609020204030204" pitchFamily="49" charset="0"/>
              </a:rPr>
              <a:t>"</a:t>
            </a:r>
            <a:endParaRPr lang="en-GB" sz="1800" b="1" dirty="0">
              <a:latin typeface="Consolas" panose="020B0609020204030204" pitchFamily="49" charset="0"/>
              <a:cs typeface="Consolas" panose="020B0609020204030204" pitchFamily="49" charset="0"/>
            </a:endParaRPr>
          </a:p>
          <a:p>
            <a:pPr marL="0" indent="0">
              <a:buNone/>
            </a:pPr>
            <a:r>
              <a:rPr lang="en-GB" sz="1800" b="1" dirty="0" smtClean="0">
                <a:latin typeface="Consolas" panose="020B0609020204030204" pitchFamily="49" charset="0"/>
                <a:cs typeface="Consolas" panose="020B0609020204030204" pitchFamily="49" charset="0"/>
              </a:rPr>
              <a:t>[</a:t>
            </a:r>
            <a:endParaRPr lang="en-GB" sz="1800" b="1" dirty="0">
              <a:latin typeface="Consolas" panose="020B0609020204030204" pitchFamily="49" charset="0"/>
              <a:cs typeface="Consolas" panose="020B0609020204030204" pitchFamily="49" charset="0"/>
            </a:endParaRPr>
          </a:p>
          <a:p>
            <a:pPr marL="0" indent="0">
              <a:buNone/>
            </a:pPr>
            <a:r>
              <a:rPr lang="en-GB" sz="1800" b="1" dirty="0">
                <a:latin typeface="Consolas" panose="020B0609020204030204" pitchFamily="49" charset="0"/>
                <a:cs typeface="Consolas" panose="020B0609020204030204" pitchFamily="49" charset="0"/>
              </a:rPr>
              <a:t>     { "op": "test", "path": </a:t>
            </a:r>
            <a:r>
              <a:rPr lang="en-GB" sz="1800" b="1" dirty="0" smtClean="0">
                <a:latin typeface="Consolas" panose="020B0609020204030204" pitchFamily="49" charset="0"/>
                <a:cs typeface="Consolas" panose="020B0609020204030204" pitchFamily="49" charset="0"/>
              </a:rPr>
              <a:t>"/last-modified", </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a:t>
            </a:r>
            <a:r>
              <a:rPr lang="en-GB" sz="1800" b="1" dirty="0">
                <a:latin typeface="Consolas" panose="020B0609020204030204" pitchFamily="49" charset="0"/>
                <a:cs typeface="Consolas" panose="020B0609020204030204" pitchFamily="49" charset="0"/>
              </a:rPr>
              <a:t>value": </a:t>
            </a:r>
            <a:r>
              <a:rPr lang="en-GB" sz="1800" b="1" dirty="0" smtClean="0">
                <a:latin typeface="Consolas" panose="020B0609020204030204" pitchFamily="49" charset="0"/>
                <a:cs typeface="Consolas" panose="020B0609020204030204" pitchFamily="49" charset="0"/>
              </a:rPr>
              <a:t>"2015-06-18T15:25:43.511Z" </a:t>
            </a:r>
            <a:r>
              <a:rPr lang="en-GB" sz="1800" b="1" dirty="0">
                <a:latin typeface="Consolas" panose="020B0609020204030204" pitchFamily="49" charset="0"/>
                <a:cs typeface="Consolas" panose="020B0609020204030204" pitchFamily="49" charset="0"/>
              </a:rPr>
              <a:t>},</a:t>
            </a:r>
          </a:p>
          <a:p>
            <a:pPr marL="0" indent="0">
              <a:buNone/>
            </a:pPr>
            <a:r>
              <a:rPr lang="en-GB" sz="1800" b="1" dirty="0" smtClean="0">
                <a:latin typeface="Consolas" panose="020B0609020204030204" pitchFamily="49" charset="0"/>
                <a:cs typeface="Consolas" panose="020B0609020204030204" pitchFamily="49" charset="0"/>
              </a:rPr>
              <a:t>     </a:t>
            </a:r>
            <a:r>
              <a:rPr lang="en-GB" sz="1800" b="1" dirty="0">
                <a:latin typeface="Consolas" panose="020B0609020204030204" pitchFamily="49" charset="0"/>
                <a:cs typeface="Consolas" panose="020B0609020204030204" pitchFamily="49" charset="0"/>
              </a:rPr>
              <a:t>{ "op": "replace", "path": </a:t>
            </a:r>
            <a:r>
              <a:rPr lang="en-GB" sz="1800" b="1" dirty="0" smtClean="0">
                <a:latin typeface="Consolas" panose="020B0609020204030204" pitchFamily="49" charset="0"/>
                <a:cs typeface="Consolas" panose="020B0609020204030204" pitchFamily="49" charset="0"/>
              </a:rPr>
              <a:t>"/status", </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a:t>
            </a:r>
            <a:r>
              <a:rPr lang="en-GB" sz="1800" b="1" dirty="0">
                <a:latin typeface="Consolas" panose="020B0609020204030204" pitchFamily="49" charset="0"/>
                <a:cs typeface="Consolas" panose="020B0609020204030204" pitchFamily="49" charset="0"/>
              </a:rPr>
              <a:t>value": </a:t>
            </a:r>
            <a:r>
              <a:rPr lang="en-GB" sz="1800" b="1" dirty="0" smtClean="0">
                <a:latin typeface="Consolas" panose="020B0609020204030204" pitchFamily="49" charset="0"/>
                <a:cs typeface="Consolas" panose="020B0609020204030204" pitchFamily="49" charset="0"/>
              </a:rPr>
              <a:t>"Talking about </a:t>
            </a:r>
            <a:r>
              <a:rPr lang="en-GB" sz="1800" b="1" dirty="0" err="1" smtClean="0">
                <a:latin typeface="Consolas" panose="020B0609020204030204" pitchFamily="49" charset="0"/>
                <a:cs typeface="Consolas" panose="020B0609020204030204" pitchFamily="49" charset="0"/>
              </a:rPr>
              <a:t>json</a:t>
            </a:r>
            <a:r>
              <a:rPr lang="en-GB" sz="1800" b="1" dirty="0" smtClean="0">
                <a:latin typeface="Consolas" panose="020B0609020204030204" pitchFamily="49" charset="0"/>
                <a:cs typeface="Consolas" panose="020B0609020204030204" pitchFamily="49" charset="0"/>
              </a:rPr>
              <a:t>-patch at NDC Oslo" </a:t>
            </a:r>
            <a:r>
              <a:rPr lang="en-GB" sz="1800" b="1" dirty="0">
                <a:latin typeface="Consolas" panose="020B0609020204030204" pitchFamily="49" charset="0"/>
                <a:cs typeface="Consolas" panose="020B0609020204030204" pitchFamily="49" charset="0"/>
              </a:rPr>
              <a:t>},</a:t>
            </a:r>
          </a:p>
          <a:p>
            <a:pPr marL="0" indent="0">
              <a:buNone/>
            </a:pPr>
            <a:r>
              <a:rPr lang="en-GB" sz="1800" b="1" dirty="0" smtClean="0">
                <a:latin typeface="Consolas" panose="020B0609020204030204" pitchFamily="49" charset="0"/>
                <a:cs typeface="Consolas" panose="020B0609020204030204" pitchFamily="49" charset="0"/>
              </a:rPr>
              <a:t>]</a:t>
            </a:r>
          </a:p>
          <a:p>
            <a:pPr marL="0" indent="0">
              <a:buNone/>
            </a:pPr>
            <a:endParaRPr lang="en-GB" sz="3600" b="1" dirty="0">
              <a:solidFill>
                <a:srgbClr val="92D050"/>
              </a:solidFill>
              <a:latin typeface="Consolas" panose="020B0609020204030204" pitchFamily="49" charset="0"/>
              <a:cs typeface="Consolas" panose="020B0609020204030204" pitchFamily="49" charset="0"/>
            </a:endParaRPr>
          </a:p>
          <a:p>
            <a:pPr marL="0" indent="0">
              <a:buNone/>
            </a:pPr>
            <a:r>
              <a:rPr lang="en-GB" sz="3600" b="1" dirty="0" smtClean="0">
                <a:solidFill>
                  <a:srgbClr val="92D050"/>
                </a:solidFill>
                <a:latin typeface="Consolas" panose="020B0609020204030204" pitchFamily="49" charset="0"/>
                <a:cs typeface="Consolas" panose="020B0609020204030204" pitchFamily="49" charset="0"/>
              </a:rPr>
              <a:t>200 OK</a:t>
            </a:r>
            <a:endParaRPr lang="en-GB" sz="3600" b="1" dirty="0">
              <a:solidFill>
                <a:srgbClr val="92D05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915696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animEffect transition="in" filter="fade">
                                      <p:cBhvr>
                                        <p:cTn id="15" dur="500"/>
                                        <p:tgtEl>
                                          <p:spTgt spid="8">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xEl>
                                              <p:pRg st="3" end="3"/>
                                            </p:txEl>
                                          </p:spTgt>
                                        </p:tgtEl>
                                        <p:attrNameLst>
                                          <p:attrName>style.visibility</p:attrName>
                                        </p:attrNameLst>
                                      </p:cBhvr>
                                      <p:to>
                                        <p:strVal val="visible"/>
                                      </p:to>
                                    </p:set>
                                    <p:animEffect transition="in" filter="fade">
                                      <p:cBhvr>
                                        <p:cTn id="18" dur="500"/>
                                        <p:tgtEl>
                                          <p:spTgt spid="8">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animEffect transition="in" filter="fade">
                                      <p:cBhvr>
                                        <p:cTn id="21" dur="500"/>
                                        <p:tgtEl>
                                          <p:spTgt spid="8">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txEl>
                                              <p:pRg st="5" end="5"/>
                                            </p:txEl>
                                          </p:spTgt>
                                        </p:tgtEl>
                                        <p:attrNameLst>
                                          <p:attrName>style.visibility</p:attrName>
                                        </p:attrNameLst>
                                      </p:cBhvr>
                                      <p:to>
                                        <p:strVal val="visible"/>
                                      </p:to>
                                    </p:set>
                                    <p:animEffect transition="in" filter="fade">
                                      <p:cBhvr>
                                        <p:cTn id="24" dur="500"/>
                                        <p:tgtEl>
                                          <p:spTgt spid="8">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
                                            <p:txEl>
                                              <p:pRg st="6" end="6"/>
                                            </p:txEl>
                                          </p:spTgt>
                                        </p:tgtEl>
                                        <p:attrNameLst>
                                          <p:attrName>style.visibility</p:attrName>
                                        </p:attrNameLst>
                                      </p:cBhvr>
                                      <p:to>
                                        <p:strVal val="visible"/>
                                      </p:to>
                                    </p:set>
                                    <p:animEffect transition="in" filter="fade">
                                      <p:cBhvr>
                                        <p:cTn id="27" dur="500"/>
                                        <p:tgtEl>
                                          <p:spTgt spid="8">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xEl>
                                              <p:pRg st="8" end="8"/>
                                            </p:txEl>
                                          </p:spTgt>
                                        </p:tgtEl>
                                        <p:attrNameLst>
                                          <p:attrName>style.visibility</p:attrName>
                                        </p:attrNameLst>
                                      </p:cBhvr>
                                      <p:to>
                                        <p:strVal val="visible"/>
                                      </p:to>
                                    </p:set>
                                    <p:animEffect transition="in" filter="fade">
                                      <p:cBhvr>
                                        <p:cTn id="32"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How do you describe changes?</a:t>
            </a:r>
            <a:endParaRPr lang="en-GB" dirty="0"/>
          </a:p>
        </p:txBody>
      </p:sp>
      <p:sp>
        <p:nvSpPr>
          <p:cNvPr id="8" name="Content Placeholder 6"/>
          <p:cNvSpPr>
            <a:spLocks noGrp="1"/>
          </p:cNvSpPr>
          <p:nvPr>
            <p:ph idx="1"/>
          </p:nvPr>
        </p:nvSpPr>
        <p:spPr>
          <a:xfrm>
            <a:off x="628650" y="1825625"/>
            <a:ext cx="7886700" cy="4483695"/>
          </a:xfrm>
        </p:spPr>
        <p:txBody>
          <a:bodyPr>
            <a:noAutofit/>
          </a:bodyPr>
          <a:lstStyle/>
          <a:p>
            <a:pPr marL="0" indent="0">
              <a:buNone/>
            </a:pPr>
            <a:r>
              <a:rPr lang="en-GB" sz="1800" b="1" dirty="0" smtClean="0">
                <a:latin typeface="Consolas" panose="020B0609020204030204" pitchFamily="49" charset="0"/>
                <a:cs typeface="Consolas" panose="020B0609020204030204" pitchFamily="49" charset="0"/>
              </a:rPr>
              <a:t>PATCH /profiles/1 HTTP/1.1</a:t>
            </a:r>
          </a:p>
          <a:p>
            <a:pPr marL="0" indent="0">
              <a:buNone/>
            </a:pPr>
            <a:r>
              <a:rPr lang="en-GB" sz="1800" b="1" dirty="0" smtClean="0">
                <a:latin typeface="Consolas" panose="020B0609020204030204" pitchFamily="49" charset="0"/>
                <a:cs typeface="Consolas" panose="020B0609020204030204" pitchFamily="49" charset="0"/>
              </a:rPr>
              <a:t>Content-Type: image/</a:t>
            </a:r>
            <a:r>
              <a:rPr lang="en-GB" sz="1800" b="1" dirty="0" err="1" smtClean="0">
                <a:latin typeface="Consolas" panose="020B0609020204030204" pitchFamily="49" charset="0"/>
                <a:cs typeface="Consolas" panose="020B0609020204030204" pitchFamily="49" charset="0"/>
              </a:rPr>
              <a:t>png</a:t>
            </a:r>
            <a:endParaRPr lang="en-GB" sz="1800" b="1" dirty="0" smtClean="0">
              <a:latin typeface="Consolas" panose="020B0609020204030204" pitchFamily="49" charset="0"/>
              <a:cs typeface="Consolas" panose="020B0609020204030204" pitchFamily="49" charset="0"/>
            </a:endParaRPr>
          </a:p>
          <a:p>
            <a:pPr marL="0" indent="0">
              <a:buNone/>
            </a:pPr>
            <a:endParaRPr lang="en-GB" sz="1800" b="1" dirty="0" smtClean="0">
              <a:latin typeface="Consolas" panose="020B0609020204030204" pitchFamily="49" charset="0"/>
              <a:cs typeface="Consolas" panose="020B0609020204030204" pitchFamily="49" charset="0"/>
            </a:endParaRPr>
          </a:p>
          <a:p>
            <a:pPr marL="0" indent="0">
              <a:buNone/>
            </a:pPr>
            <a:endParaRPr lang="en-GB" sz="1800" b="1" dirty="0" smtClean="0">
              <a:latin typeface="Consolas" panose="020B0609020204030204" pitchFamily="49" charset="0"/>
              <a:cs typeface="Consolas" panose="020B0609020204030204" pitchFamily="49" charset="0"/>
            </a:endParaRPr>
          </a:p>
          <a:p>
            <a:pPr marL="0" indent="0">
              <a:buNone/>
            </a:pPr>
            <a:endParaRPr lang="en-GB" sz="1800" b="1" dirty="0" smtClean="0">
              <a:latin typeface="Consolas" panose="020B0609020204030204" pitchFamily="49" charset="0"/>
              <a:cs typeface="Consolas" panose="020B0609020204030204" pitchFamily="49" charset="0"/>
            </a:endParaRPr>
          </a:p>
          <a:p>
            <a:pPr marL="0" indent="0">
              <a:buNone/>
            </a:pPr>
            <a:endParaRPr lang="en-GB" sz="1800" b="1" dirty="0" smtClean="0">
              <a:latin typeface="Consolas" panose="020B0609020204030204" pitchFamily="49" charset="0"/>
              <a:cs typeface="Consolas" panose="020B0609020204030204" pitchFamily="49" charset="0"/>
            </a:endParaRPr>
          </a:p>
          <a:p>
            <a:pPr marL="0" indent="0">
              <a:buNone/>
            </a:pPr>
            <a:endParaRPr lang="en-GB" sz="1800" b="1" dirty="0" smtClean="0">
              <a:latin typeface="Consolas" panose="020B0609020204030204" pitchFamily="49" charset="0"/>
              <a:cs typeface="Consolas" panose="020B0609020204030204" pitchFamily="49" charset="0"/>
            </a:endParaRPr>
          </a:p>
          <a:p>
            <a:pPr marL="0" indent="0">
              <a:buNone/>
            </a:pPr>
            <a:endParaRPr lang="en-GB" sz="1800" b="1" dirty="0" smtClean="0">
              <a:latin typeface="Consolas" panose="020B0609020204030204" pitchFamily="49" charset="0"/>
              <a:cs typeface="Consolas" panose="020B0609020204030204" pitchFamily="49" charset="0"/>
            </a:endParaRPr>
          </a:p>
          <a:p>
            <a:pPr marL="0" indent="0">
              <a:buNone/>
            </a:pPr>
            <a:endParaRPr lang="en-GB" sz="1800" b="1" dirty="0" smtClean="0">
              <a:latin typeface="Consolas" panose="020B0609020204030204" pitchFamily="49" charset="0"/>
              <a:cs typeface="Consolas" panose="020B0609020204030204" pitchFamily="49" charset="0"/>
            </a:endParaRPr>
          </a:p>
          <a:p>
            <a:pPr marL="0" indent="0">
              <a:buNone/>
            </a:pPr>
            <a:endParaRPr lang="en-GB" sz="1800" b="1" dirty="0">
              <a:latin typeface="Consolas" panose="020B0609020204030204" pitchFamily="49" charset="0"/>
              <a:cs typeface="Consolas" panose="020B0609020204030204" pitchFamily="49" charset="0"/>
            </a:endParaRPr>
          </a:p>
          <a:p>
            <a:pPr marL="0" indent="0">
              <a:buNone/>
            </a:pPr>
            <a:endParaRPr lang="en-GB" sz="1800" b="1" dirty="0" smtClean="0">
              <a:latin typeface="Consolas" panose="020B0609020204030204" pitchFamily="49" charset="0"/>
              <a:cs typeface="Consolas" panose="020B0609020204030204" pitchFamily="49" charset="0"/>
            </a:endParaRPr>
          </a:p>
          <a:p>
            <a:pPr marL="0" indent="0">
              <a:buNone/>
            </a:pPr>
            <a:r>
              <a:rPr lang="en-GB" sz="2400" b="1" dirty="0" smtClean="0">
                <a:solidFill>
                  <a:srgbClr val="92D050"/>
                </a:solidFill>
                <a:latin typeface="Consolas" panose="020B0609020204030204" pitchFamily="49" charset="0"/>
                <a:cs typeface="Consolas" panose="020B0609020204030204" pitchFamily="49" charset="0"/>
              </a:rPr>
              <a:t>202 Accepted</a:t>
            </a:r>
          </a:p>
          <a:p>
            <a:pPr marL="0" indent="0">
              <a:buNone/>
            </a:pPr>
            <a:endParaRPr lang="en-GB" sz="1800" b="1" dirty="0">
              <a:latin typeface="Consolas" panose="020B0609020204030204" pitchFamily="49" charset="0"/>
              <a:cs typeface="Consolas" panose="020B0609020204030204" pitchFamily="49" charset="0"/>
            </a:endParaRPr>
          </a:p>
          <a:p>
            <a:pPr marL="0" indent="0">
              <a:buNone/>
            </a:pPr>
            <a:endParaRPr lang="en-GB" sz="1800" b="1" dirty="0" smtClean="0">
              <a:latin typeface="Consolas" panose="020B0609020204030204" pitchFamily="49" charset="0"/>
              <a:cs typeface="Consolas" panose="020B0609020204030204" pitchFamily="49" charset="0"/>
            </a:endParaRPr>
          </a:p>
          <a:p>
            <a:pPr marL="0" indent="0">
              <a:buNone/>
            </a:pPr>
            <a:endParaRPr lang="en-GB" sz="1800" b="1" dirty="0" smtClean="0">
              <a:latin typeface="Consolas" panose="020B0609020204030204" pitchFamily="49" charset="0"/>
              <a:cs typeface="Consolas" panose="020B0609020204030204" pitchFamily="49" charset="0"/>
            </a:endParaRPr>
          </a:p>
          <a:p>
            <a:pPr marL="0" indent="0">
              <a:buNone/>
            </a:pPr>
            <a:endParaRPr lang="en-GB" sz="1800" b="1" dirty="0">
              <a:latin typeface="Consolas" panose="020B0609020204030204" pitchFamily="49" charset="0"/>
              <a:cs typeface="Consolas" panose="020B0609020204030204" pitchFamily="49" charset="0"/>
            </a:endParaRPr>
          </a:p>
          <a:p>
            <a:pPr marL="0" indent="0">
              <a:buNone/>
            </a:pPr>
            <a:endParaRPr lang="en-GB" sz="1800" b="1" dirty="0">
              <a:latin typeface="Consolas" panose="020B0609020204030204" pitchFamily="49" charset="0"/>
              <a:cs typeface="Consolas" panose="020B0609020204030204" pitchFamily="49" charset="0"/>
            </a:endParaRPr>
          </a:p>
        </p:txBody>
      </p:sp>
      <p:sp>
        <p:nvSpPr>
          <p:cNvPr id="5" name="TextBox 4"/>
          <p:cNvSpPr txBox="1"/>
          <p:nvPr/>
        </p:nvSpPr>
        <p:spPr>
          <a:xfrm>
            <a:off x="971600" y="2852936"/>
            <a:ext cx="6696744" cy="2677656"/>
          </a:xfrm>
          <a:prstGeom prst="rect">
            <a:avLst/>
          </a:prstGeom>
          <a:solidFill>
            <a:schemeClr val="tx1"/>
          </a:solidFill>
        </p:spPr>
        <p:txBody>
          <a:bodyPr wrap="square" rtlCol="0">
            <a:spAutoFit/>
          </a:bodyPr>
          <a:lstStyle/>
          <a:p>
            <a:r>
              <a:rPr lang="en-GB" sz="2800" dirty="0">
                <a:solidFill>
                  <a:srgbClr val="FF0000"/>
                </a:solidFill>
                <a:latin typeface="Buxton Sketch" panose="03080500000500000004" pitchFamily="66" charset="0"/>
                <a:cs typeface="Consolas" panose="020B0609020204030204" pitchFamily="49" charset="0"/>
              </a:rPr>
              <a:t>Hello!</a:t>
            </a:r>
          </a:p>
          <a:p>
            <a:r>
              <a:rPr lang="en-GB" sz="2800" dirty="0">
                <a:solidFill>
                  <a:srgbClr val="FF0000"/>
                </a:solidFill>
                <a:latin typeface="Buxton Sketch" panose="03080500000500000004" pitchFamily="66" charset="0"/>
                <a:cs typeface="Consolas" panose="020B0609020204030204" pitchFamily="49" charset="0"/>
              </a:rPr>
              <a:t>Could you change the email address on this account to </a:t>
            </a:r>
            <a:r>
              <a:rPr lang="en-GB" sz="2800" dirty="0" err="1">
                <a:solidFill>
                  <a:srgbClr val="FF0000"/>
                </a:solidFill>
                <a:latin typeface="Buxton Sketch" panose="03080500000500000004" pitchFamily="66" charset="0"/>
                <a:cs typeface="Consolas" panose="020B0609020204030204" pitchFamily="49" charset="0"/>
              </a:rPr>
              <a:t>dylan@my.api</a:t>
            </a:r>
            <a:r>
              <a:rPr lang="en-GB" sz="2800" dirty="0">
                <a:solidFill>
                  <a:srgbClr val="FF0000"/>
                </a:solidFill>
                <a:latin typeface="Buxton Sketch" panose="03080500000500000004" pitchFamily="66" charset="0"/>
                <a:cs typeface="Consolas" panose="020B0609020204030204" pitchFamily="49" charset="0"/>
              </a:rPr>
              <a:t> when you have a second?</a:t>
            </a:r>
          </a:p>
          <a:p>
            <a:r>
              <a:rPr lang="en-GB" sz="2800" dirty="0">
                <a:solidFill>
                  <a:srgbClr val="FF0000"/>
                </a:solidFill>
                <a:latin typeface="Buxton Sketch" panose="03080500000500000004" pitchFamily="66" charset="0"/>
                <a:cs typeface="Consolas" panose="020B0609020204030204" pitchFamily="49" charset="0"/>
              </a:rPr>
              <a:t>Thanks!</a:t>
            </a:r>
          </a:p>
          <a:p>
            <a:r>
              <a:rPr lang="en-GB" sz="2800" dirty="0">
                <a:solidFill>
                  <a:srgbClr val="FF0000"/>
                </a:solidFill>
                <a:latin typeface="Buxton Sketch" panose="03080500000500000004" pitchFamily="66" charset="0"/>
                <a:cs typeface="Consolas" panose="020B0609020204030204" pitchFamily="49" charset="0"/>
              </a:rPr>
              <a:t>Dylan</a:t>
            </a:r>
          </a:p>
          <a:p>
            <a:endParaRPr lang="en-GB" sz="2800" dirty="0">
              <a:solidFill>
                <a:srgbClr val="FF0000"/>
              </a:solidFill>
            </a:endParaRPr>
          </a:p>
        </p:txBody>
      </p:sp>
    </p:spTree>
    <p:extLst>
      <p:ext uri="{BB962C8B-B14F-4D97-AF65-F5344CB8AC3E}">
        <p14:creationId xmlns:p14="http://schemas.microsoft.com/office/powerpoint/2010/main" val="163220349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ular Callout 2"/>
          <p:cNvSpPr/>
          <p:nvPr/>
        </p:nvSpPr>
        <p:spPr>
          <a:xfrm>
            <a:off x="395536" y="548680"/>
            <a:ext cx="4320480" cy="2664296"/>
          </a:xfrm>
          <a:prstGeom prst="wedgeRoundRectCallout">
            <a:avLst>
              <a:gd name="adj1" fmla="val -933"/>
              <a:gd name="adj2" fmla="val 112061"/>
              <a:gd name="adj3" fmla="val 16667"/>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sz="3600" b="1" dirty="0" smtClean="0"/>
              <a:t>"We need to expose forenames and surname separately"</a:t>
            </a:r>
            <a:endParaRPr lang="en-GB" sz="3600" b="1" dirty="0"/>
          </a:p>
        </p:txBody>
      </p:sp>
      <p:sp>
        <p:nvSpPr>
          <p:cNvPr id="4" name="Rounded Rectangular Callout 3"/>
          <p:cNvSpPr/>
          <p:nvPr/>
        </p:nvSpPr>
        <p:spPr>
          <a:xfrm>
            <a:off x="4355976" y="2276872"/>
            <a:ext cx="4320480" cy="3240360"/>
          </a:xfrm>
          <a:prstGeom prst="wedgeRoundRectCallout">
            <a:avLst>
              <a:gd name="adj1" fmla="val -44681"/>
              <a:gd name="adj2" fmla="val 82632"/>
              <a:gd name="adj3" fmla="val 16667"/>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GB" sz="4000" b="1" dirty="0" smtClean="0"/>
              <a:t>"We're replacing hometown with an ISO3166 country code"</a:t>
            </a:r>
            <a:endParaRPr lang="en-GB" sz="4000" b="1" dirty="0"/>
          </a:p>
        </p:txBody>
      </p:sp>
    </p:spTree>
    <p:extLst>
      <p:ext uri="{BB962C8B-B14F-4D97-AF65-F5344CB8AC3E}">
        <p14:creationId xmlns:p14="http://schemas.microsoft.com/office/powerpoint/2010/main" val="145105970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6"/>
          <p:cNvSpPr txBox="1">
            <a:spLocks/>
          </p:cNvSpPr>
          <p:nvPr/>
        </p:nvSpPr>
        <p:spPr>
          <a:xfrm>
            <a:off x="251520" y="548680"/>
            <a:ext cx="8640960" cy="576064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1800" b="1" dirty="0" smtClean="0">
                <a:solidFill>
                  <a:schemeClr val="accent4">
                    <a:lumMod val="60000"/>
                    <a:lumOff val="40000"/>
                  </a:schemeClr>
                </a:solidFill>
                <a:latin typeface="Consolas" panose="020B0609020204030204" pitchFamily="49" charset="0"/>
                <a:cs typeface="Consolas" panose="020B0609020204030204" pitchFamily="49" charset="0"/>
              </a:rPr>
              <a:t>GET /profiles/1 HTTP/1.1</a:t>
            </a:r>
            <a:endParaRPr lang="en-GB" sz="1800" b="1" dirty="0" smtClean="0">
              <a:latin typeface="Consolas" panose="020B0609020204030204" pitchFamily="49" charset="0"/>
              <a:cs typeface="Consolas" panose="020B0609020204030204" pitchFamily="49" charset="0"/>
            </a:endParaRPr>
          </a:p>
          <a:p>
            <a:pPr marL="0" indent="0">
              <a:buFont typeface="Arial" panose="020B0604020202020204" pitchFamily="34" charset="0"/>
              <a:buNone/>
            </a:pPr>
            <a:r>
              <a:rPr lang="en-GB" sz="1800" b="1" dirty="0" smtClean="0">
                <a:latin typeface="Consolas" panose="020B0609020204030204" pitchFamily="49" charset="0"/>
                <a:cs typeface="Consolas" panose="020B0609020204030204" pitchFamily="49" charset="0"/>
              </a:rPr>
              <a:t>200 OK</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Content-Type: application/</a:t>
            </a:r>
            <a:r>
              <a:rPr lang="en-GB" sz="1800" b="1" dirty="0" err="1" smtClean="0">
                <a:latin typeface="Consolas" panose="020B0609020204030204" pitchFamily="49" charset="0"/>
                <a:cs typeface="Consolas" panose="020B0609020204030204" pitchFamily="49" charset="0"/>
              </a:rPr>
              <a:t>json</a:t>
            </a:r>
            <a:endParaRPr lang="en-GB" sz="1800" b="1" dirty="0" smtClean="0">
              <a:latin typeface="Consolas" panose="020B0609020204030204" pitchFamily="49" charset="0"/>
              <a:cs typeface="Consolas" panose="020B0609020204030204" pitchFamily="49" charset="0"/>
            </a:endParaRPr>
          </a:p>
          <a:p>
            <a:pPr marL="0" indent="0">
              <a:buFont typeface="Arial" panose="020B0604020202020204" pitchFamily="34" charset="0"/>
              <a:buNone/>
            </a:pPr>
            <a:r>
              <a:rPr lang="en-GB" sz="1800" b="1" dirty="0" smtClean="0">
                <a:latin typeface="Consolas" panose="020B0609020204030204" pitchFamily="49" charset="0"/>
                <a:cs typeface="Consolas" panose="020B0609020204030204" pitchFamily="49" charset="0"/>
              </a:rPr>
              <a:t>{</a:t>
            </a:r>
          </a:p>
          <a:p>
            <a:pPr marL="0" indent="0" defTabSz="268288">
              <a:buFont typeface="Arial" panose="020B0604020202020204" pitchFamily="34" charset="0"/>
              <a:buNone/>
            </a:pPr>
            <a:r>
              <a:rPr lang="en-GB" sz="1800" b="1" dirty="0" smtClean="0">
                <a:latin typeface="Consolas" panose="020B0609020204030204" pitchFamily="49" charset="0"/>
                <a:cs typeface="Consolas" panose="020B0609020204030204" pitchFamily="49" charset="0"/>
              </a:rPr>
              <a:t>  	"_links": {</a:t>
            </a:r>
            <a:r>
              <a:rPr lang="en-GB" sz="1800" b="1" dirty="0">
                <a:latin typeface="Consolas" panose="020B0609020204030204" pitchFamily="49" charset="0"/>
                <a:cs typeface="Consolas" panose="020B0609020204030204" pitchFamily="49" charset="0"/>
              </a:rPr>
              <a:t> </a:t>
            </a:r>
            <a:r>
              <a:rPr lang="en-GB" sz="1800" b="1" dirty="0" smtClean="0">
                <a:latin typeface="Consolas" panose="020B0609020204030204" pitchFamily="49" charset="0"/>
                <a:cs typeface="Consolas" panose="020B0609020204030204" pitchFamily="49" charset="0"/>
              </a:rPr>
              <a:t>... },</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"id": 1,</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a:t>
            </a:r>
            <a:r>
              <a:rPr lang="en-GB" sz="1800" b="1" dirty="0" smtClean="0">
                <a:solidFill>
                  <a:srgbClr val="FFFF00"/>
                </a:solidFill>
                <a:latin typeface="Consolas" panose="020B0609020204030204" pitchFamily="49" charset="0"/>
                <a:cs typeface="Consolas" panose="020B0609020204030204" pitchFamily="49" charset="0"/>
              </a:rPr>
              <a:t>"forename"			: "Dylan",</a:t>
            </a:r>
            <a:br>
              <a:rPr lang="en-GB" sz="1800" b="1" dirty="0" smtClean="0">
                <a:solidFill>
                  <a:srgbClr val="FFFF00"/>
                </a:solidFill>
                <a:latin typeface="Consolas" panose="020B0609020204030204" pitchFamily="49" charset="0"/>
                <a:cs typeface="Consolas" panose="020B0609020204030204" pitchFamily="49" charset="0"/>
              </a:rPr>
            </a:br>
            <a:r>
              <a:rPr lang="en-GB" sz="1800" b="1" dirty="0" smtClean="0">
                <a:solidFill>
                  <a:srgbClr val="FFFF00"/>
                </a:solidFill>
                <a:latin typeface="Consolas" panose="020B0609020204030204" pitchFamily="49" charset="0"/>
                <a:cs typeface="Consolas" panose="020B0609020204030204" pitchFamily="49" charset="0"/>
              </a:rPr>
              <a:t>  "surname"			: "Beattie",</a:t>
            </a:r>
            <a:br>
              <a:rPr lang="en-GB" sz="1800" b="1" dirty="0" smtClean="0">
                <a:solidFill>
                  <a:srgbClr val="FFFF00"/>
                </a:solidFill>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"twitter"			: "@</a:t>
            </a:r>
            <a:r>
              <a:rPr lang="en-GB" sz="1800" b="1" dirty="0" err="1" smtClean="0">
                <a:latin typeface="Consolas" panose="020B0609020204030204" pitchFamily="49" charset="0"/>
                <a:cs typeface="Consolas" panose="020B0609020204030204" pitchFamily="49" charset="0"/>
              </a:rPr>
              <a:t>dylanbeattie</a:t>
            </a:r>
            <a:r>
              <a:rPr lang="en-GB" sz="1800" b="1" dirty="0" smtClean="0">
                <a:latin typeface="Consolas" panose="020B0609020204030204" pitchFamily="49" charset="0"/>
                <a:cs typeface="Consolas" panose="020B0609020204030204" pitchFamily="49" charset="0"/>
              </a:rPr>
              <a:t>",</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"height" 			: 180,</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"weight" 			: 95,</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"location"			: { "</a:t>
            </a:r>
            <a:r>
              <a:rPr lang="en-GB" sz="1800" b="1" dirty="0" err="1" smtClean="0">
                <a:latin typeface="Consolas" panose="020B0609020204030204" pitchFamily="49" charset="0"/>
                <a:cs typeface="Consolas" panose="020B0609020204030204" pitchFamily="49" charset="0"/>
              </a:rPr>
              <a:t>lat</a:t>
            </a:r>
            <a:r>
              <a:rPr lang="en-GB" sz="1800" b="1" dirty="0" smtClean="0">
                <a:latin typeface="Consolas" panose="020B0609020204030204" pitchFamily="49" charset="0"/>
                <a:cs typeface="Consolas" panose="020B0609020204030204" pitchFamily="49" charset="0"/>
              </a:rPr>
              <a:t>": 59.912854, "</a:t>
            </a:r>
            <a:r>
              <a:rPr lang="en-GB" sz="1800" b="1" dirty="0" err="1" smtClean="0">
                <a:latin typeface="Consolas" panose="020B0609020204030204" pitchFamily="49" charset="0"/>
                <a:cs typeface="Consolas" panose="020B0609020204030204" pitchFamily="49" charset="0"/>
              </a:rPr>
              <a:t>lon</a:t>
            </a:r>
            <a:r>
              <a:rPr lang="en-GB" sz="1800" b="1" dirty="0" smtClean="0">
                <a:latin typeface="Consolas" panose="020B0609020204030204" pitchFamily="49" charset="0"/>
                <a:cs typeface="Consolas" panose="020B0609020204030204" pitchFamily="49" charset="0"/>
              </a:rPr>
              <a:t>": 10.7536 },</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"status" 			: "Talking about REST at NDC Oslo",</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"hometown" 		: </a:t>
            </a:r>
            <a:r>
              <a:rPr lang="en-GB" sz="1800" b="1" dirty="0" smtClean="0">
                <a:solidFill>
                  <a:srgbClr val="FFFF00"/>
                </a:solidFill>
                <a:latin typeface="Consolas" panose="020B0609020204030204" pitchFamily="49" charset="0"/>
                <a:cs typeface="Consolas" panose="020B0609020204030204" pitchFamily="49" charset="0"/>
              </a:rPr>
              <a:t>{ "city" : "London", "country": "GB" }</a:t>
            </a:r>
            <a:br>
              <a:rPr lang="en-GB" sz="1800" b="1" dirty="0" smtClean="0">
                <a:solidFill>
                  <a:srgbClr val="FFFF00"/>
                </a:solidFill>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"email" 				: "dylan@dylanbeattie.net",</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"website" 			: "www.dylanbeattie.net",</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"birthdate" 		: "1978-08-22",</a:t>
            </a:r>
            <a:br>
              <a:rPr lang="en-GB" sz="1800" b="1" dirty="0" smtClean="0">
                <a:latin typeface="Consolas" panose="020B0609020204030204" pitchFamily="49" charset="0"/>
                <a:cs typeface="Consolas" panose="020B0609020204030204" pitchFamily="49" charset="0"/>
              </a:rPr>
            </a:br>
            <a:r>
              <a:rPr lang="en-GB" sz="1800" b="1" dirty="0" smtClean="0">
                <a:latin typeface="Consolas" panose="020B0609020204030204" pitchFamily="49" charset="0"/>
                <a:cs typeface="Consolas" panose="020B0609020204030204" pitchFamily="49" charset="0"/>
              </a:rPr>
              <a:t>  "</a:t>
            </a:r>
            <a:r>
              <a:rPr lang="en-GB" sz="1800" b="1" dirty="0" err="1" smtClean="0">
                <a:latin typeface="Consolas" panose="020B0609020204030204" pitchFamily="49" charset="0"/>
                <a:cs typeface="Consolas" panose="020B0609020204030204" pitchFamily="49" charset="0"/>
              </a:rPr>
              <a:t>last_modified</a:t>
            </a:r>
            <a:r>
              <a:rPr lang="en-GB" sz="1800" b="1" dirty="0" smtClean="0">
                <a:latin typeface="Consolas" panose="020B0609020204030204" pitchFamily="49" charset="0"/>
                <a:cs typeface="Consolas" panose="020B0609020204030204" pitchFamily="49" charset="0"/>
              </a:rPr>
              <a:t>"	: "2015-06-18T15:25:43.511Z"</a:t>
            </a:r>
          </a:p>
          <a:p>
            <a:pPr marL="0" indent="0">
              <a:buFont typeface="Arial" panose="020B0604020202020204" pitchFamily="34" charset="0"/>
              <a:buNone/>
            </a:pPr>
            <a:r>
              <a:rPr lang="en-GB" sz="1800" b="1" dirty="0" smtClean="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29837051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GB" b="1" dirty="0" smtClean="0"/>
              <a:t>Client-server</a:t>
            </a:r>
          </a:p>
          <a:p>
            <a:r>
              <a:rPr lang="en-GB" b="1" dirty="0" smtClean="0"/>
              <a:t>Stateless</a:t>
            </a:r>
          </a:p>
          <a:p>
            <a:r>
              <a:rPr lang="en-GB" b="1" dirty="0" smtClean="0"/>
              <a:t>Cacheable</a:t>
            </a:r>
          </a:p>
          <a:p>
            <a:r>
              <a:rPr lang="en-GB" b="1" dirty="0" smtClean="0"/>
              <a:t>Layered System</a:t>
            </a:r>
          </a:p>
          <a:p>
            <a:r>
              <a:rPr lang="en-GB" b="1" dirty="0" smtClean="0"/>
              <a:t>Code-on-demand</a:t>
            </a:r>
          </a:p>
          <a:p>
            <a:r>
              <a:rPr lang="en-GB" b="1" dirty="0" smtClean="0"/>
              <a:t>Uniform interface</a:t>
            </a:r>
          </a:p>
          <a:p>
            <a:r>
              <a:rPr lang="en-GB" b="1" dirty="0" smtClean="0"/>
              <a:t>Hypermedia as the engine of application state</a:t>
            </a:r>
            <a:endParaRPr lang="en-GB" b="1" dirty="0"/>
          </a:p>
        </p:txBody>
      </p:sp>
      <p:sp>
        <p:nvSpPr>
          <p:cNvPr id="5" name="Title 1"/>
          <p:cNvSpPr>
            <a:spLocks noGrp="1"/>
          </p:cNvSpPr>
          <p:nvPr>
            <p:ph type="title"/>
          </p:nvPr>
        </p:nvSpPr>
        <p:spPr>
          <a:xfrm>
            <a:off x="628650" y="365126"/>
            <a:ext cx="7886700" cy="1325563"/>
          </a:xfrm>
        </p:spPr>
        <p:txBody>
          <a:bodyPr/>
          <a:lstStyle/>
          <a:p>
            <a:r>
              <a:rPr lang="en-GB" dirty="0" err="1" smtClean="0"/>
              <a:t>ReST</a:t>
            </a:r>
            <a:r>
              <a:rPr lang="en-GB" dirty="0" smtClean="0"/>
              <a:t>: The Constraints</a:t>
            </a:r>
            <a:endParaRPr lang="en-GB" dirty="0"/>
          </a:p>
        </p:txBody>
      </p:sp>
    </p:spTree>
    <p:extLst>
      <p:ext uri="{BB962C8B-B14F-4D97-AF65-F5344CB8AC3E}">
        <p14:creationId xmlns:p14="http://schemas.microsoft.com/office/powerpoint/2010/main" val="297016082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ular Callout 2"/>
          <p:cNvSpPr/>
          <p:nvPr/>
        </p:nvSpPr>
        <p:spPr>
          <a:xfrm>
            <a:off x="251520" y="332656"/>
            <a:ext cx="4320480" cy="1512168"/>
          </a:xfrm>
          <a:prstGeom prst="wedgeRoundRectCallout">
            <a:avLst>
              <a:gd name="adj1" fmla="val -45843"/>
              <a:gd name="adj2" fmla="val 107636"/>
              <a:gd name="adj3" fmla="val 16667"/>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sz="3600" b="1" dirty="0" smtClean="0"/>
              <a:t>"Hey! Your API broke our app!"</a:t>
            </a:r>
            <a:endParaRPr lang="en-GB" sz="3600" b="1" dirty="0"/>
          </a:p>
        </p:txBody>
      </p:sp>
      <p:sp>
        <p:nvSpPr>
          <p:cNvPr id="4" name="Rounded Rectangular Callout 3"/>
          <p:cNvSpPr/>
          <p:nvPr/>
        </p:nvSpPr>
        <p:spPr>
          <a:xfrm>
            <a:off x="3419872" y="1113189"/>
            <a:ext cx="4320480" cy="1656184"/>
          </a:xfrm>
          <a:prstGeom prst="wedgeRoundRectCallout">
            <a:avLst>
              <a:gd name="adj1" fmla="val 45525"/>
              <a:gd name="adj2" fmla="val 98118"/>
              <a:gd name="adj3" fmla="val 16667"/>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GB" sz="4000" b="1" dirty="0" smtClean="0"/>
              <a:t>"Our website just stopped working"</a:t>
            </a:r>
            <a:endParaRPr lang="en-GB" sz="4000" b="1" dirty="0"/>
          </a:p>
        </p:txBody>
      </p:sp>
      <p:sp>
        <p:nvSpPr>
          <p:cNvPr id="5" name="Rounded Rectangular Callout 4"/>
          <p:cNvSpPr/>
          <p:nvPr/>
        </p:nvSpPr>
        <p:spPr>
          <a:xfrm>
            <a:off x="755576" y="2625357"/>
            <a:ext cx="4320480" cy="1656184"/>
          </a:xfrm>
          <a:prstGeom prst="wedgeRoundRectCallout">
            <a:avLst>
              <a:gd name="adj1" fmla="val -44681"/>
              <a:gd name="adj2" fmla="val 82632"/>
              <a:gd name="adj3" fmla="val 16667"/>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sz="4000" b="1" dirty="0" smtClean="0"/>
              <a:t>"None of our reports work!"</a:t>
            </a:r>
            <a:endParaRPr lang="en-GB" sz="4000" b="1" dirty="0"/>
          </a:p>
        </p:txBody>
      </p:sp>
      <p:sp>
        <p:nvSpPr>
          <p:cNvPr id="6" name="Rounded Rectangular Callout 5"/>
          <p:cNvSpPr/>
          <p:nvPr/>
        </p:nvSpPr>
        <p:spPr>
          <a:xfrm>
            <a:off x="2987824" y="4149080"/>
            <a:ext cx="4320480" cy="1656184"/>
          </a:xfrm>
          <a:prstGeom prst="wedgeRoundRectCallout">
            <a:avLst>
              <a:gd name="adj1" fmla="val 50946"/>
              <a:gd name="adj2" fmla="val 100811"/>
              <a:gd name="adj3" fmla="val 16667"/>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GB" sz="4400" b="1" dirty="0" smtClean="0"/>
              <a:t>"YOU BROKE THE INTERNET."</a:t>
            </a:r>
            <a:endParaRPr lang="en-GB" sz="4400" b="1" dirty="0"/>
          </a:p>
        </p:txBody>
      </p:sp>
    </p:spTree>
    <p:extLst>
      <p:ext uri="{BB962C8B-B14F-4D97-AF65-F5344CB8AC3E}">
        <p14:creationId xmlns:p14="http://schemas.microsoft.com/office/powerpoint/2010/main" val="313279845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800178"/>
          </a:xfrm>
        </p:spPr>
        <p:txBody>
          <a:bodyPr>
            <a:normAutofit/>
          </a:bodyPr>
          <a:lstStyle/>
          <a:p>
            <a:pPr algn="ctr"/>
            <a:r>
              <a:rPr lang="en-GB" sz="20400" b="1" dirty="0" smtClean="0"/>
              <a:t>Oops</a:t>
            </a:r>
            <a:r>
              <a:rPr lang="en-GB" sz="6600" dirty="0" smtClean="0"/>
              <a:t>.</a:t>
            </a:r>
            <a:endParaRPr lang="en-GB" sz="6600" dirty="0"/>
          </a:p>
        </p:txBody>
      </p:sp>
    </p:spTree>
    <p:extLst>
      <p:ext uri="{BB962C8B-B14F-4D97-AF65-F5344CB8AC3E}">
        <p14:creationId xmlns:p14="http://schemas.microsoft.com/office/powerpoint/2010/main" val="128009207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API Versioning</a:t>
            </a:r>
            <a:endParaRPr lang="en-GB" dirty="0"/>
          </a:p>
        </p:txBody>
      </p:sp>
      <p:sp>
        <p:nvSpPr>
          <p:cNvPr id="6" name="Content Placeholder 5"/>
          <p:cNvSpPr>
            <a:spLocks noGrp="1"/>
          </p:cNvSpPr>
          <p:nvPr>
            <p:ph idx="1"/>
          </p:nvPr>
        </p:nvSpPr>
        <p:spPr/>
        <p:txBody>
          <a:bodyPr>
            <a:normAutofit/>
          </a:bodyPr>
          <a:lstStyle/>
          <a:p>
            <a:r>
              <a:rPr lang="en-GB" dirty="0" smtClean="0"/>
              <a:t>The easiest thing to do is </a:t>
            </a:r>
            <a:r>
              <a:rPr lang="en-GB" b="1" dirty="0" smtClean="0"/>
              <a:t>never break anything</a:t>
            </a:r>
          </a:p>
          <a:p>
            <a:endParaRPr lang="en-GB" b="1" dirty="0" smtClean="0"/>
          </a:p>
          <a:p>
            <a:r>
              <a:rPr lang="en-GB" b="1" dirty="0" smtClean="0"/>
              <a:t>...but remember: </a:t>
            </a:r>
            <a:r>
              <a:rPr lang="en-GB" sz="3600" b="1" dirty="0" smtClean="0"/>
              <a:t>"REST</a:t>
            </a:r>
            <a:r>
              <a:rPr lang="en-GB" sz="3600" dirty="0" smtClean="0"/>
              <a:t> </a:t>
            </a:r>
            <a:r>
              <a:rPr lang="en-GB" dirty="0"/>
              <a:t>is </a:t>
            </a:r>
            <a:r>
              <a:rPr lang="en-GB" b="1" dirty="0"/>
              <a:t>software design</a:t>
            </a:r>
            <a:r>
              <a:rPr lang="en-GB" dirty="0"/>
              <a:t> </a:t>
            </a:r>
            <a:r>
              <a:rPr lang="en-GB" dirty="0" smtClean="0"/>
              <a:t>on</a:t>
            </a:r>
          </a:p>
          <a:p>
            <a:pPr marL="0" indent="0" algn="ctr">
              <a:buNone/>
            </a:pPr>
            <a:r>
              <a:rPr lang="en-GB" dirty="0"/>
              <a:t/>
            </a:r>
            <a:br>
              <a:rPr lang="en-GB" dirty="0"/>
            </a:br>
            <a:r>
              <a:rPr lang="en-GB" dirty="0"/>
              <a:t>	the </a:t>
            </a:r>
            <a:r>
              <a:rPr lang="en-GB" sz="4800" b="1" dirty="0"/>
              <a:t>scale of </a:t>
            </a:r>
            <a:r>
              <a:rPr lang="en-GB" sz="9600" b="1" dirty="0" smtClean="0"/>
              <a:t>decades"</a:t>
            </a:r>
            <a:endParaRPr lang="en-GB" dirty="0"/>
          </a:p>
        </p:txBody>
      </p:sp>
    </p:spTree>
    <p:extLst>
      <p:ext uri="{BB962C8B-B14F-4D97-AF65-F5344CB8AC3E}">
        <p14:creationId xmlns:p14="http://schemas.microsoft.com/office/powerpoint/2010/main" val="3321971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fade">
                                      <p:cBhvr>
                                        <p:cTn id="12" dur="500"/>
                                        <p:tgtEl>
                                          <p:spTgt spid="6">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animEffect transition="in" filter="fade">
                                      <p:cBhvr>
                                        <p:cTn id="15"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err="1" smtClean="0"/>
              <a:t>Api</a:t>
            </a:r>
            <a:r>
              <a:rPr lang="en-GB" dirty="0" smtClean="0"/>
              <a:t> Versioning Done Wrong (1)</a:t>
            </a:r>
            <a:endParaRPr lang="en-GB" dirty="0"/>
          </a:p>
        </p:txBody>
      </p:sp>
      <p:sp>
        <p:nvSpPr>
          <p:cNvPr id="7" name="Content Placeholder 6"/>
          <p:cNvSpPr>
            <a:spLocks noGrp="1"/>
          </p:cNvSpPr>
          <p:nvPr>
            <p:ph idx="1"/>
          </p:nvPr>
        </p:nvSpPr>
        <p:spPr>
          <a:xfrm>
            <a:off x="628650" y="1825625"/>
            <a:ext cx="7886700" cy="4483695"/>
          </a:xfrm>
        </p:spPr>
        <p:txBody>
          <a:bodyPr>
            <a:normAutofit/>
          </a:bodyPr>
          <a:lstStyle/>
          <a:p>
            <a:pPr marL="0" indent="0">
              <a:buNone/>
            </a:pPr>
            <a:r>
              <a:rPr lang="en-GB" dirty="0" smtClean="0">
                <a:latin typeface="Consolas" panose="020B0609020204030204" pitchFamily="49" charset="0"/>
                <a:cs typeface="Consolas" panose="020B0609020204030204" pitchFamily="49" charset="0"/>
              </a:rPr>
              <a:t>GET /</a:t>
            </a:r>
            <a:r>
              <a:rPr lang="en-GB" b="1" dirty="0" smtClean="0">
                <a:solidFill>
                  <a:srgbClr val="FFFF00"/>
                </a:solidFill>
                <a:latin typeface="Consolas" panose="020B0609020204030204" pitchFamily="49" charset="0"/>
                <a:cs typeface="Consolas" panose="020B0609020204030204" pitchFamily="49" charset="0"/>
              </a:rPr>
              <a:t>v2</a:t>
            </a:r>
            <a:r>
              <a:rPr lang="en-GB" dirty="0" smtClean="0">
                <a:latin typeface="Consolas" panose="020B0609020204030204" pitchFamily="49" charset="0"/>
                <a:cs typeface="Consolas" panose="020B0609020204030204" pitchFamily="49" charset="0"/>
              </a:rPr>
              <a:t>/profiles/1</a:t>
            </a:r>
          </a:p>
          <a:p>
            <a:pPr marL="0" indent="0">
              <a:buNone/>
            </a:pPr>
            <a:r>
              <a:rPr lang="en-GB" dirty="0" smtClean="0">
                <a:latin typeface="Consolas" panose="020B0609020204030204" pitchFamily="49" charset="0"/>
                <a:cs typeface="Consolas" panose="020B0609020204030204" pitchFamily="49" charset="0"/>
              </a:rPr>
              <a:t>Accept: application/</a:t>
            </a:r>
            <a:r>
              <a:rPr lang="en-GB" dirty="0" err="1" smtClean="0">
                <a:latin typeface="Consolas" panose="020B0609020204030204" pitchFamily="49" charset="0"/>
                <a:cs typeface="Consolas" panose="020B0609020204030204" pitchFamily="49" charset="0"/>
              </a:rPr>
              <a:t>json</a:t>
            </a:r>
            <a:endParaRPr lang="en-GB" dirty="0" smtClean="0">
              <a:latin typeface="Consolas" panose="020B0609020204030204" pitchFamily="49" charset="0"/>
              <a:cs typeface="Consolas" panose="020B0609020204030204" pitchFamily="49" charset="0"/>
            </a:endParaRPr>
          </a:p>
          <a:p>
            <a:pPr marL="0" indent="0">
              <a:buNone/>
            </a:pPr>
            <a:endParaRPr lang="en-GB" dirty="0" smtClean="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a:p>
            <a:pPr marL="0" indent="0">
              <a:buNone/>
            </a:pPr>
            <a:r>
              <a:rPr lang="en-GB" dirty="0" smtClean="0">
                <a:solidFill>
                  <a:srgbClr val="92D050"/>
                </a:solidFill>
                <a:latin typeface="Consolas" panose="020B0609020204030204" pitchFamily="49" charset="0"/>
                <a:cs typeface="Consolas" panose="020B0609020204030204" pitchFamily="49" charset="0"/>
              </a:rPr>
              <a:t>200 OK</a:t>
            </a:r>
          </a:p>
          <a:p>
            <a:pPr marL="0" indent="0">
              <a:buNone/>
            </a:pPr>
            <a:r>
              <a:rPr lang="en-GB" dirty="0" smtClean="0">
                <a:solidFill>
                  <a:srgbClr val="92D050"/>
                </a:solidFill>
                <a:latin typeface="Consolas" panose="020B0609020204030204" pitchFamily="49" charset="0"/>
                <a:cs typeface="Consolas" panose="020B0609020204030204" pitchFamily="49" charset="0"/>
              </a:rPr>
              <a:t>{ ...</a:t>
            </a:r>
            <a:r>
              <a:rPr lang="en-GB" dirty="0">
                <a:solidFill>
                  <a:srgbClr val="92D050"/>
                </a:solidFill>
                <a:latin typeface="Consolas" panose="020B0609020204030204" pitchFamily="49" charset="0"/>
                <a:cs typeface="Consolas" panose="020B0609020204030204" pitchFamily="49" charset="0"/>
              </a:rPr>
              <a:t> </a:t>
            </a:r>
            <a:r>
              <a:rPr lang="en-GB" dirty="0" smtClean="0">
                <a:solidFill>
                  <a:srgbClr val="92D050"/>
                </a:solidFill>
                <a:latin typeface="Consolas" panose="020B0609020204030204" pitchFamily="49" charset="0"/>
                <a:cs typeface="Consolas" panose="020B0609020204030204" pitchFamily="49" charset="0"/>
              </a:rPr>
              <a:t>}</a:t>
            </a:r>
          </a:p>
          <a:p>
            <a:pPr marL="0" indent="0">
              <a:buNone/>
            </a:pPr>
            <a:endParaRPr lang="en-GB" dirty="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a:p>
            <a:pPr marL="0" indent="0">
              <a:buNone/>
            </a:pPr>
            <a:endParaRPr lang="en-GB" dirty="0" smtClean="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08094232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err="1" smtClean="0"/>
              <a:t>Api</a:t>
            </a:r>
            <a:r>
              <a:rPr lang="en-GB" dirty="0" smtClean="0"/>
              <a:t> Versioning Done Wrong (2)</a:t>
            </a:r>
            <a:endParaRPr lang="en-GB" dirty="0"/>
          </a:p>
        </p:txBody>
      </p:sp>
      <p:sp>
        <p:nvSpPr>
          <p:cNvPr id="7" name="Content Placeholder 6"/>
          <p:cNvSpPr>
            <a:spLocks noGrp="1"/>
          </p:cNvSpPr>
          <p:nvPr>
            <p:ph idx="1"/>
          </p:nvPr>
        </p:nvSpPr>
        <p:spPr>
          <a:xfrm>
            <a:off x="628650" y="1825625"/>
            <a:ext cx="7886700" cy="4483695"/>
          </a:xfrm>
        </p:spPr>
        <p:txBody>
          <a:bodyPr>
            <a:normAutofit/>
          </a:bodyPr>
          <a:lstStyle/>
          <a:p>
            <a:pPr marL="0" indent="0">
              <a:buNone/>
            </a:pPr>
            <a:r>
              <a:rPr lang="en-GB" dirty="0" smtClean="0">
                <a:latin typeface="Consolas" panose="020B0609020204030204" pitchFamily="49" charset="0"/>
                <a:cs typeface="Consolas" panose="020B0609020204030204" pitchFamily="49" charset="0"/>
              </a:rPr>
              <a:t>GET /profiles/1</a:t>
            </a:r>
          </a:p>
          <a:p>
            <a:pPr marL="0" indent="0">
              <a:buNone/>
            </a:pPr>
            <a:r>
              <a:rPr lang="en-GB" dirty="0" smtClean="0">
                <a:latin typeface="Consolas" panose="020B0609020204030204" pitchFamily="49" charset="0"/>
                <a:cs typeface="Consolas" panose="020B0609020204030204" pitchFamily="49" charset="0"/>
              </a:rPr>
              <a:t>Accept: application/</a:t>
            </a:r>
            <a:r>
              <a:rPr lang="en-GB" b="1" dirty="0" smtClean="0">
                <a:solidFill>
                  <a:srgbClr val="FFFF00"/>
                </a:solidFill>
                <a:latin typeface="Consolas" panose="020B0609020204030204" pitchFamily="49" charset="0"/>
                <a:cs typeface="Consolas" panose="020B0609020204030204" pitchFamily="49" charset="0"/>
              </a:rPr>
              <a:t>vnd.myapi.v2+</a:t>
            </a:r>
            <a:r>
              <a:rPr lang="en-GB" dirty="0" smtClean="0">
                <a:latin typeface="Consolas" panose="020B0609020204030204" pitchFamily="49" charset="0"/>
                <a:cs typeface="Consolas" panose="020B0609020204030204" pitchFamily="49" charset="0"/>
              </a:rPr>
              <a:t>json</a:t>
            </a:r>
          </a:p>
          <a:p>
            <a:pPr marL="0" indent="0">
              <a:buNone/>
            </a:pPr>
            <a:endParaRPr lang="en-GB" dirty="0" smtClean="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a:p>
            <a:pPr marL="0" indent="0">
              <a:buNone/>
            </a:pPr>
            <a:r>
              <a:rPr lang="en-GB" dirty="0" smtClean="0">
                <a:solidFill>
                  <a:srgbClr val="92D050"/>
                </a:solidFill>
                <a:latin typeface="Consolas" panose="020B0609020204030204" pitchFamily="49" charset="0"/>
                <a:cs typeface="Consolas" panose="020B0609020204030204" pitchFamily="49" charset="0"/>
              </a:rPr>
              <a:t>200 OK</a:t>
            </a:r>
          </a:p>
          <a:p>
            <a:pPr marL="0" indent="0">
              <a:buNone/>
            </a:pPr>
            <a:r>
              <a:rPr lang="en-GB" dirty="0" smtClean="0">
                <a:solidFill>
                  <a:srgbClr val="92D050"/>
                </a:solidFill>
                <a:latin typeface="Consolas" panose="020B0609020204030204" pitchFamily="49" charset="0"/>
                <a:cs typeface="Consolas" panose="020B0609020204030204" pitchFamily="49" charset="0"/>
              </a:rPr>
              <a:t>{ ...</a:t>
            </a:r>
            <a:r>
              <a:rPr lang="en-GB" dirty="0">
                <a:solidFill>
                  <a:srgbClr val="92D050"/>
                </a:solidFill>
                <a:latin typeface="Consolas" panose="020B0609020204030204" pitchFamily="49" charset="0"/>
                <a:cs typeface="Consolas" panose="020B0609020204030204" pitchFamily="49" charset="0"/>
              </a:rPr>
              <a:t> </a:t>
            </a:r>
            <a:r>
              <a:rPr lang="en-GB" dirty="0" smtClean="0">
                <a:solidFill>
                  <a:srgbClr val="92D050"/>
                </a:solidFill>
                <a:latin typeface="Consolas" panose="020B0609020204030204" pitchFamily="49" charset="0"/>
                <a:cs typeface="Consolas" panose="020B0609020204030204" pitchFamily="49" charset="0"/>
              </a:rPr>
              <a:t>}</a:t>
            </a:r>
          </a:p>
          <a:p>
            <a:pPr marL="0" indent="0">
              <a:buNone/>
            </a:pPr>
            <a:endParaRPr lang="en-GB" dirty="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a:p>
            <a:pPr marL="0" indent="0">
              <a:buNone/>
            </a:pPr>
            <a:endParaRPr lang="en-GB" dirty="0" smtClean="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03632742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err="1" smtClean="0"/>
              <a:t>Api</a:t>
            </a:r>
            <a:r>
              <a:rPr lang="en-GB" dirty="0" smtClean="0"/>
              <a:t> Versioning Done Wrong (3)</a:t>
            </a:r>
            <a:endParaRPr lang="en-GB" dirty="0"/>
          </a:p>
        </p:txBody>
      </p:sp>
      <p:sp>
        <p:nvSpPr>
          <p:cNvPr id="7" name="Content Placeholder 6"/>
          <p:cNvSpPr>
            <a:spLocks noGrp="1"/>
          </p:cNvSpPr>
          <p:nvPr>
            <p:ph idx="1"/>
          </p:nvPr>
        </p:nvSpPr>
        <p:spPr>
          <a:xfrm>
            <a:off x="628650" y="1825625"/>
            <a:ext cx="7886700" cy="4483695"/>
          </a:xfrm>
        </p:spPr>
        <p:txBody>
          <a:bodyPr>
            <a:normAutofit/>
          </a:bodyPr>
          <a:lstStyle/>
          <a:p>
            <a:pPr marL="0" indent="0">
              <a:buNone/>
            </a:pPr>
            <a:r>
              <a:rPr lang="en-GB" dirty="0" smtClean="0">
                <a:latin typeface="Consolas" panose="020B0609020204030204" pitchFamily="49" charset="0"/>
                <a:cs typeface="Consolas" panose="020B0609020204030204" pitchFamily="49" charset="0"/>
              </a:rPr>
              <a:t>GET /profiles/1</a:t>
            </a:r>
          </a:p>
          <a:p>
            <a:pPr marL="0" indent="0">
              <a:buNone/>
            </a:pPr>
            <a:r>
              <a:rPr lang="en-GB" dirty="0" smtClean="0">
                <a:latin typeface="Consolas" panose="020B0609020204030204" pitchFamily="49" charset="0"/>
                <a:cs typeface="Consolas" panose="020B0609020204030204" pitchFamily="49" charset="0"/>
              </a:rPr>
              <a:t>Accept: application/</a:t>
            </a:r>
            <a:r>
              <a:rPr lang="en-GB" dirty="0" err="1" smtClean="0">
                <a:latin typeface="Consolas" panose="020B0609020204030204" pitchFamily="49" charset="0"/>
                <a:cs typeface="Consolas" panose="020B0609020204030204" pitchFamily="49" charset="0"/>
              </a:rPr>
              <a:t>json</a:t>
            </a:r>
            <a:endParaRPr lang="en-GB" dirty="0" smtClean="0">
              <a:latin typeface="Consolas" panose="020B0609020204030204" pitchFamily="49" charset="0"/>
              <a:cs typeface="Consolas" panose="020B0609020204030204" pitchFamily="49" charset="0"/>
            </a:endParaRPr>
          </a:p>
          <a:p>
            <a:pPr marL="0" indent="0">
              <a:buNone/>
            </a:pPr>
            <a:r>
              <a:rPr lang="en-GB" b="1" dirty="0" smtClean="0">
                <a:solidFill>
                  <a:srgbClr val="FFFF00"/>
                </a:solidFill>
                <a:latin typeface="Consolas" panose="020B0609020204030204" pitchFamily="49" charset="0"/>
                <a:cs typeface="Consolas" panose="020B0609020204030204" pitchFamily="49" charset="0"/>
              </a:rPr>
              <a:t>X-</a:t>
            </a:r>
            <a:r>
              <a:rPr lang="en-GB" b="1" dirty="0" err="1" smtClean="0">
                <a:solidFill>
                  <a:srgbClr val="FFFF00"/>
                </a:solidFill>
                <a:latin typeface="Consolas" panose="020B0609020204030204" pitchFamily="49" charset="0"/>
                <a:cs typeface="Consolas" panose="020B0609020204030204" pitchFamily="49" charset="0"/>
              </a:rPr>
              <a:t>MyApi</a:t>
            </a:r>
            <a:r>
              <a:rPr lang="en-GB" b="1" dirty="0" smtClean="0">
                <a:solidFill>
                  <a:srgbClr val="FFFF00"/>
                </a:solidFill>
                <a:latin typeface="Consolas" panose="020B0609020204030204" pitchFamily="49" charset="0"/>
                <a:cs typeface="Consolas" panose="020B0609020204030204" pitchFamily="49" charset="0"/>
              </a:rPr>
              <a:t>-Version: 2</a:t>
            </a:r>
          </a:p>
          <a:p>
            <a:pPr marL="0" indent="0">
              <a:buNone/>
            </a:pPr>
            <a:endParaRPr lang="en-GB" dirty="0" smtClean="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a:p>
            <a:pPr marL="0" indent="0">
              <a:buNone/>
            </a:pPr>
            <a:r>
              <a:rPr lang="en-GB" dirty="0" smtClean="0">
                <a:solidFill>
                  <a:srgbClr val="92D050"/>
                </a:solidFill>
                <a:latin typeface="Consolas" panose="020B0609020204030204" pitchFamily="49" charset="0"/>
                <a:cs typeface="Consolas" panose="020B0609020204030204" pitchFamily="49" charset="0"/>
              </a:rPr>
              <a:t>200 OK</a:t>
            </a:r>
          </a:p>
          <a:p>
            <a:pPr marL="0" indent="0">
              <a:buNone/>
            </a:pPr>
            <a:r>
              <a:rPr lang="en-GB" dirty="0" smtClean="0">
                <a:solidFill>
                  <a:srgbClr val="92D050"/>
                </a:solidFill>
                <a:latin typeface="Consolas" panose="020B0609020204030204" pitchFamily="49" charset="0"/>
                <a:cs typeface="Consolas" panose="020B0609020204030204" pitchFamily="49" charset="0"/>
              </a:rPr>
              <a:t>{ ...</a:t>
            </a:r>
            <a:r>
              <a:rPr lang="en-GB" dirty="0">
                <a:solidFill>
                  <a:srgbClr val="92D050"/>
                </a:solidFill>
                <a:latin typeface="Consolas" panose="020B0609020204030204" pitchFamily="49" charset="0"/>
                <a:cs typeface="Consolas" panose="020B0609020204030204" pitchFamily="49" charset="0"/>
              </a:rPr>
              <a:t> </a:t>
            </a:r>
            <a:r>
              <a:rPr lang="en-GB" dirty="0" smtClean="0">
                <a:solidFill>
                  <a:srgbClr val="92D050"/>
                </a:solidFill>
                <a:latin typeface="Consolas" panose="020B0609020204030204" pitchFamily="49" charset="0"/>
                <a:cs typeface="Consolas" panose="020B0609020204030204" pitchFamily="49" charset="0"/>
              </a:rPr>
              <a:t>}</a:t>
            </a:r>
          </a:p>
          <a:p>
            <a:pPr marL="0" indent="0">
              <a:buNone/>
            </a:pPr>
            <a:endParaRPr lang="en-GB" dirty="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a:p>
            <a:pPr marL="0" indent="0">
              <a:buNone/>
            </a:pPr>
            <a:endParaRPr lang="en-GB" dirty="0" smtClean="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a:p>
            <a:pPr marL="0" indent="0">
              <a:buNone/>
            </a:pPr>
            <a:endParaRPr lang="en-GB"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35606915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395536" y="476672"/>
            <a:ext cx="8640960" cy="2954655"/>
          </a:xfrm>
          <a:prstGeom prst="rect">
            <a:avLst/>
          </a:prstGeom>
          <a:noFill/>
        </p:spPr>
        <p:txBody>
          <a:bodyPr wrap="square" rtlCol="0">
            <a:spAutoFit/>
          </a:bodyPr>
          <a:lstStyle/>
          <a:p>
            <a:pPr algn="ctr"/>
            <a:r>
              <a:rPr lang="en-GB" sz="4000" dirty="0" smtClean="0"/>
              <a:t>"is </a:t>
            </a:r>
            <a:r>
              <a:rPr lang="en-GB" sz="5400" b="1" dirty="0" smtClean="0"/>
              <a:t>version 2</a:t>
            </a:r>
            <a:r>
              <a:rPr lang="en-GB" sz="4000" b="1" dirty="0" smtClean="0"/>
              <a:t> </a:t>
            </a:r>
            <a:r>
              <a:rPr lang="en-GB" sz="4000" dirty="0" smtClean="0"/>
              <a:t>of a </a:t>
            </a:r>
            <a:r>
              <a:rPr lang="en-GB" sz="4000" b="1" dirty="0" smtClean="0"/>
              <a:t>profile</a:t>
            </a:r>
            <a:r>
              <a:rPr lang="en-GB" sz="4000" dirty="0" smtClean="0"/>
              <a:t/>
            </a:r>
            <a:br>
              <a:rPr lang="en-GB" sz="4000" dirty="0" smtClean="0"/>
            </a:br>
            <a:r>
              <a:rPr lang="en-GB" sz="4000" dirty="0" smtClean="0"/>
              <a:t>the </a:t>
            </a:r>
            <a:r>
              <a:rPr lang="en-GB" sz="7200" b="1" dirty="0" smtClean="0"/>
              <a:t>same </a:t>
            </a:r>
            <a:r>
              <a:rPr lang="en-GB" sz="7200" b="1" i="1" dirty="0" smtClean="0"/>
              <a:t>resource</a:t>
            </a:r>
            <a:r>
              <a:rPr lang="en-GB" sz="7200" b="1" dirty="0" smtClean="0"/>
              <a:t>	</a:t>
            </a:r>
            <a:r>
              <a:rPr lang="en-GB" sz="6000" b="1" dirty="0" smtClean="0"/>
              <a:t>	 </a:t>
            </a:r>
            <a:br>
              <a:rPr lang="en-GB" sz="6000" b="1" dirty="0" smtClean="0"/>
            </a:br>
            <a:r>
              <a:rPr lang="en-GB" sz="6000" b="1" dirty="0" smtClean="0"/>
              <a:t>		</a:t>
            </a:r>
            <a:r>
              <a:rPr lang="en-GB" sz="4000" dirty="0" smtClean="0"/>
              <a:t>as </a:t>
            </a:r>
            <a:r>
              <a:rPr lang="en-GB" sz="5400" b="1" dirty="0" smtClean="0"/>
              <a:t>version 1</a:t>
            </a:r>
            <a:r>
              <a:rPr lang="en-GB" sz="4000" dirty="0" smtClean="0"/>
              <a:t>?"</a:t>
            </a:r>
            <a:endParaRPr lang="en-GB" sz="4000" dirty="0"/>
          </a:p>
        </p:txBody>
      </p:sp>
      <p:sp>
        <p:nvSpPr>
          <p:cNvPr id="16" name="Rounded Rectangular Callout 15"/>
          <p:cNvSpPr/>
          <p:nvPr/>
        </p:nvSpPr>
        <p:spPr>
          <a:xfrm>
            <a:off x="395536" y="3789040"/>
            <a:ext cx="3672408" cy="1944216"/>
          </a:xfrm>
          <a:prstGeom prst="wedgeRoundRectCallout">
            <a:avLst>
              <a:gd name="adj1" fmla="val -45129"/>
              <a:gd name="adj2" fmla="val 94032"/>
              <a:gd name="adj3" fmla="val 16667"/>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sz="2800" b="1" dirty="0" smtClean="0"/>
              <a:t>"Of course they are! They represent the same person!"</a:t>
            </a:r>
            <a:endParaRPr lang="en-GB" sz="2800" b="1" dirty="0"/>
          </a:p>
        </p:txBody>
      </p:sp>
      <p:sp>
        <p:nvSpPr>
          <p:cNvPr id="17" name="Rounded Rectangular Callout 16"/>
          <p:cNvSpPr/>
          <p:nvPr/>
        </p:nvSpPr>
        <p:spPr>
          <a:xfrm>
            <a:off x="5148064" y="3789040"/>
            <a:ext cx="3600400" cy="1872208"/>
          </a:xfrm>
          <a:prstGeom prst="wedgeRoundRectCallout">
            <a:avLst>
              <a:gd name="adj1" fmla="val 47807"/>
              <a:gd name="adj2" fmla="val 101354"/>
              <a:gd name="adj3" fmla="val 16667"/>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GB" sz="2800" b="1" dirty="0" smtClean="0"/>
              <a:t>"Don't be daft. They're completely different."</a:t>
            </a:r>
            <a:endParaRPr lang="en-GB" sz="2800" b="1" dirty="0"/>
          </a:p>
        </p:txBody>
      </p:sp>
    </p:spTree>
    <p:extLst>
      <p:ext uri="{BB962C8B-B14F-4D97-AF65-F5344CB8AC3E}">
        <p14:creationId xmlns:p14="http://schemas.microsoft.com/office/powerpoint/2010/main" val="285146345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Bent Arrow 14"/>
          <p:cNvSpPr/>
          <p:nvPr/>
        </p:nvSpPr>
        <p:spPr>
          <a:xfrm rot="10800000" flipH="1">
            <a:off x="395535" y="926012"/>
            <a:ext cx="864097" cy="1278852"/>
          </a:xfrm>
          <a:prstGeom prst="bentArrow">
            <a:avLst>
              <a:gd name="adj1" fmla="val 40285"/>
              <a:gd name="adj2" fmla="val 36758"/>
              <a:gd name="adj3" fmla="val 25000"/>
              <a:gd name="adj4" fmla="val 43750"/>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GB">
              <a:solidFill>
                <a:schemeClr val="tx1"/>
              </a:solidFill>
            </a:endParaRPr>
          </a:p>
        </p:txBody>
      </p:sp>
      <p:sp>
        <p:nvSpPr>
          <p:cNvPr id="14" name="Bent Arrow 13"/>
          <p:cNvSpPr/>
          <p:nvPr/>
        </p:nvSpPr>
        <p:spPr>
          <a:xfrm rot="10800000" flipH="1">
            <a:off x="379924" y="3321694"/>
            <a:ext cx="792088" cy="1115418"/>
          </a:xfrm>
          <a:prstGeom prst="bentArrow">
            <a:avLst>
              <a:gd name="adj1" fmla="val 40285"/>
              <a:gd name="adj2" fmla="val 36758"/>
              <a:gd name="adj3" fmla="val 25000"/>
              <a:gd name="adj4" fmla="val 43750"/>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GB">
              <a:solidFill>
                <a:schemeClr val="tx1"/>
              </a:solidFill>
            </a:endParaRPr>
          </a:p>
        </p:txBody>
      </p:sp>
      <p:sp>
        <p:nvSpPr>
          <p:cNvPr id="8" name="Rounded Rectangular Callout 7"/>
          <p:cNvSpPr/>
          <p:nvPr/>
        </p:nvSpPr>
        <p:spPr>
          <a:xfrm>
            <a:off x="276104" y="534884"/>
            <a:ext cx="8568952" cy="744980"/>
          </a:xfrm>
          <a:prstGeom prst="wedgeRoundRectCallout">
            <a:avLst>
              <a:gd name="adj1" fmla="val -24231"/>
              <a:gd name="adj2" fmla="val 50050"/>
              <a:gd name="adj3" fmla="val 16667"/>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sz="2400" b="1" dirty="0" smtClean="0"/>
              <a:t>"Of course they are! They represent the same person!"</a:t>
            </a:r>
            <a:endParaRPr lang="en-GB" sz="2400" b="1" dirty="0"/>
          </a:p>
        </p:txBody>
      </p:sp>
      <p:sp>
        <p:nvSpPr>
          <p:cNvPr id="9" name="Rounded Rectangular Callout 8"/>
          <p:cNvSpPr/>
          <p:nvPr/>
        </p:nvSpPr>
        <p:spPr>
          <a:xfrm>
            <a:off x="260492" y="2790636"/>
            <a:ext cx="8663800" cy="720080"/>
          </a:xfrm>
          <a:prstGeom prst="wedgeRoundRectCallout">
            <a:avLst>
              <a:gd name="adj1" fmla="val -25224"/>
              <a:gd name="adj2" fmla="val 49501"/>
              <a:gd name="adj3" fmla="val 16667"/>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GB" sz="2400" b="1" dirty="0" smtClean="0"/>
              <a:t>"Don't be daft. They're completely different."</a:t>
            </a:r>
            <a:endParaRPr lang="en-GB" sz="2400" b="1" dirty="0"/>
          </a:p>
        </p:txBody>
      </p:sp>
      <p:sp>
        <p:nvSpPr>
          <p:cNvPr id="11" name="TextBox 10"/>
          <p:cNvSpPr txBox="1"/>
          <p:nvPr/>
        </p:nvSpPr>
        <p:spPr>
          <a:xfrm>
            <a:off x="1375303" y="1433589"/>
            <a:ext cx="4916731" cy="954107"/>
          </a:xfrm>
          <a:prstGeom prst="rect">
            <a:avLst/>
          </a:prstGeom>
          <a:noFill/>
        </p:spPr>
        <p:txBody>
          <a:bodyPr wrap="none" rtlCol="0">
            <a:spAutoFit/>
          </a:bodyPr>
          <a:lstStyle/>
          <a:p>
            <a:r>
              <a:rPr lang="en-GB" sz="2800" dirty="0" smtClean="0">
                <a:latin typeface="Consolas" panose="020B0609020204030204" pitchFamily="49" charset="0"/>
                <a:cs typeface="Consolas" panose="020B0609020204030204" pitchFamily="49" charset="0"/>
              </a:rPr>
              <a:t>GET /</a:t>
            </a:r>
            <a:r>
              <a:rPr lang="en-GB" sz="2800" dirty="0" err="1" smtClean="0">
                <a:latin typeface="Consolas" panose="020B0609020204030204" pitchFamily="49" charset="0"/>
                <a:cs typeface="Consolas" panose="020B0609020204030204" pitchFamily="49" charset="0"/>
              </a:rPr>
              <a:t>api</a:t>
            </a:r>
            <a:r>
              <a:rPr lang="en-GB" sz="2800" dirty="0" smtClean="0">
                <a:latin typeface="Consolas" panose="020B0609020204030204" pitchFamily="49" charset="0"/>
                <a:cs typeface="Consolas" panose="020B0609020204030204" pitchFamily="49" charset="0"/>
              </a:rPr>
              <a:t>/</a:t>
            </a:r>
            <a:r>
              <a:rPr lang="en-GB" sz="2800" b="1" dirty="0" smtClean="0">
                <a:solidFill>
                  <a:srgbClr val="FFC000"/>
                </a:solidFill>
                <a:latin typeface="Consolas" panose="020B0609020204030204" pitchFamily="49" charset="0"/>
                <a:cs typeface="Consolas" panose="020B0609020204030204" pitchFamily="49" charset="0"/>
              </a:rPr>
              <a:t>v2</a:t>
            </a:r>
            <a:r>
              <a:rPr lang="en-GB" sz="2800" dirty="0" smtClean="0">
                <a:latin typeface="Consolas" panose="020B0609020204030204" pitchFamily="49" charset="0"/>
                <a:cs typeface="Consolas" panose="020B0609020204030204" pitchFamily="49" charset="0"/>
              </a:rPr>
              <a:t>/profiles</a:t>
            </a:r>
          </a:p>
          <a:p>
            <a:r>
              <a:rPr lang="en-GB" sz="2800" dirty="0" smtClean="0">
                <a:latin typeface="Consolas" panose="020B0609020204030204" pitchFamily="49" charset="0"/>
                <a:cs typeface="Consolas" panose="020B0609020204030204" pitchFamily="49" charset="0"/>
              </a:rPr>
              <a:t>Accept: application/</a:t>
            </a:r>
            <a:r>
              <a:rPr lang="en-GB" sz="2800" dirty="0" err="1" smtClean="0">
                <a:latin typeface="Consolas" panose="020B0609020204030204" pitchFamily="49" charset="0"/>
                <a:cs typeface="Consolas" panose="020B0609020204030204" pitchFamily="49" charset="0"/>
              </a:rPr>
              <a:t>json</a:t>
            </a:r>
            <a:endParaRPr lang="en-GB" sz="2800" dirty="0">
              <a:latin typeface="Consolas" panose="020B0609020204030204" pitchFamily="49" charset="0"/>
              <a:cs typeface="Consolas" panose="020B0609020204030204" pitchFamily="49" charset="0"/>
            </a:endParaRPr>
          </a:p>
        </p:txBody>
      </p:sp>
      <p:sp>
        <p:nvSpPr>
          <p:cNvPr id="16" name="TextBox 15"/>
          <p:cNvSpPr txBox="1"/>
          <p:nvPr/>
        </p:nvSpPr>
        <p:spPr>
          <a:xfrm>
            <a:off x="1357419" y="3600724"/>
            <a:ext cx="7479933" cy="954107"/>
          </a:xfrm>
          <a:prstGeom prst="rect">
            <a:avLst/>
          </a:prstGeom>
          <a:noFill/>
        </p:spPr>
        <p:txBody>
          <a:bodyPr wrap="none" rtlCol="0">
            <a:spAutoFit/>
          </a:bodyPr>
          <a:lstStyle/>
          <a:p>
            <a:r>
              <a:rPr lang="en-GB" sz="2800" dirty="0" smtClean="0">
                <a:latin typeface="Consolas" panose="020B0609020204030204" pitchFamily="49" charset="0"/>
                <a:cs typeface="Consolas" panose="020B0609020204030204" pitchFamily="49" charset="0"/>
              </a:rPr>
              <a:t>GET /</a:t>
            </a:r>
            <a:r>
              <a:rPr lang="en-GB" sz="2800" dirty="0" err="1" smtClean="0">
                <a:latin typeface="Consolas" panose="020B0609020204030204" pitchFamily="49" charset="0"/>
                <a:cs typeface="Consolas" panose="020B0609020204030204" pitchFamily="49" charset="0"/>
              </a:rPr>
              <a:t>api</a:t>
            </a:r>
            <a:r>
              <a:rPr lang="en-GB" sz="2800" dirty="0" smtClean="0">
                <a:latin typeface="Consolas" panose="020B0609020204030204" pitchFamily="49" charset="0"/>
                <a:cs typeface="Consolas" panose="020B0609020204030204" pitchFamily="49" charset="0"/>
              </a:rPr>
              <a:t>/profiles</a:t>
            </a:r>
          </a:p>
          <a:p>
            <a:r>
              <a:rPr lang="en-GB" sz="2800" dirty="0" smtClean="0">
                <a:latin typeface="Consolas" panose="020B0609020204030204" pitchFamily="49" charset="0"/>
                <a:cs typeface="Consolas" panose="020B0609020204030204" pitchFamily="49" charset="0"/>
              </a:rPr>
              <a:t>Accept: application/</a:t>
            </a:r>
            <a:r>
              <a:rPr lang="en-GB" sz="2800" b="1" dirty="0">
                <a:solidFill>
                  <a:srgbClr val="00B0F0"/>
                </a:solidFill>
                <a:latin typeface="Consolas" panose="020B0609020204030204" pitchFamily="49" charset="0"/>
                <a:cs typeface="Consolas" panose="020B0609020204030204" pitchFamily="49" charset="0"/>
              </a:rPr>
              <a:t>vnd.myapi.v2+</a:t>
            </a:r>
            <a:r>
              <a:rPr lang="en-GB" sz="2800" dirty="0" smtClean="0">
                <a:latin typeface="Consolas" panose="020B0609020204030204" pitchFamily="49" charset="0"/>
                <a:cs typeface="Consolas" panose="020B0609020204030204" pitchFamily="49" charset="0"/>
              </a:rPr>
              <a:t>json</a:t>
            </a:r>
            <a:endParaRPr lang="en-GB" sz="2800" dirty="0">
              <a:latin typeface="Consolas" panose="020B0609020204030204" pitchFamily="49" charset="0"/>
              <a:cs typeface="Consolas" panose="020B0609020204030204" pitchFamily="49" charset="0"/>
            </a:endParaRPr>
          </a:p>
        </p:txBody>
      </p:sp>
      <p:sp>
        <p:nvSpPr>
          <p:cNvPr id="17" name="Bent Arrow 16"/>
          <p:cNvSpPr/>
          <p:nvPr/>
        </p:nvSpPr>
        <p:spPr>
          <a:xfrm rot="10800000" flipH="1">
            <a:off x="330287" y="5485656"/>
            <a:ext cx="792088" cy="1115418"/>
          </a:xfrm>
          <a:prstGeom prst="bentArrow">
            <a:avLst>
              <a:gd name="adj1" fmla="val 40285"/>
              <a:gd name="adj2" fmla="val 36758"/>
              <a:gd name="adj3" fmla="val 25000"/>
              <a:gd name="adj4" fmla="val 43750"/>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GB">
              <a:solidFill>
                <a:schemeClr val="tx1"/>
              </a:solidFill>
            </a:endParaRPr>
          </a:p>
        </p:txBody>
      </p:sp>
      <p:sp>
        <p:nvSpPr>
          <p:cNvPr id="18" name="Rounded Rectangular Callout 17"/>
          <p:cNvSpPr/>
          <p:nvPr/>
        </p:nvSpPr>
        <p:spPr>
          <a:xfrm>
            <a:off x="210855" y="4954598"/>
            <a:ext cx="8663800" cy="720080"/>
          </a:xfrm>
          <a:prstGeom prst="wedgeRoundRectCallout">
            <a:avLst>
              <a:gd name="adj1" fmla="val -25224"/>
              <a:gd name="adj2" fmla="val 49501"/>
              <a:gd name="adj3" fmla="val 16667"/>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GB" sz="2400" b="1" dirty="0" smtClean="0"/>
              <a:t>"OK, don't worry about </a:t>
            </a:r>
            <a:r>
              <a:rPr lang="en-GB" sz="2400" b="1" dirty="0" err="1" smtClean="0"/>
              <a:t>ReST</a:t>
            </a:r>
            <a:r>
              <a:rPr lang="en-GB" sz="2400" b="1" dirty="0" smtClean="0"/>
              <a:t>. Let's just use custom headers"</a:t>
            </a:r>
            <a:endParaRPr lang="en-GB" sz="2400" b="1" dirty="0"/>
          </a:p>
        </p:txBody>
      </p:sp>
      <p:sp>
        <p:nvSpPr>
          <p:cNvPr id="19" name="TextBox 18"/>
          <p:cNvSpPr txBox="1"/>
          <p:nvPr/>
        </p:nvSpPr>
        <p:spPr>
          <a:xfrm>
            <a:off x="1410431" y="5805264"/>
            <a:ext cx="3733714" cy="954107"/>
          </a:xfrm>
          <a:prstGeom prst="rect">
            <a:avLst/>
          </a:prstGeom>
          <a:noFill/>
        </p:spPr>
        <p:txBody>
          <a:bodyPr wrap="none" rtlCol="0">
            <a:spAutoFit/>
          </a:bodyPr>
          <a:lstStyle/>
          <a:p>
            <a:r>
              <a:rPr lang="en-GB" sz="2800" dirty="0" smtClean="0">
                <a:latin typeface="Consolas" panose="020B0609020204030204" pitchFamily="49" charset="0"/>
                <a:cs typeface="Consolas" panose="020B0609020204030204" pitchFamily="49" charset="0"/>
              </a:rPr>
              <a:t>GET /</a:t>
            </a:r>
            <a:r>
              <a:rPr lang="en-GB" sz="2800" dirty="0" err="1" smtClean="0">
                <a:latin typeface="Consolas" panose="020B0609020204030204" pitchFamily="49" charset="0"/>
                <a:cs typeface="Consolas" panose="020B0609020204030204" pitchFamily="49" charset="0"/>
              </a:rPr>
              <a:t>api</a:t>
            </a:r>
            <a:r>
              <a:rPr lang="en-GB" sz="2800" dirty="0" smtClean="0">
                <a:latin typeface="Consolas" panose="020B0609020204030204" pitchFamily="49" charset="0"/>
                <a:cs typeface="Consolas" panose="020B0609020204030204" pitchFamily="49" charset="0"/>
              </a:rPr>
              <a:t>/profiles</a:t>
            </a:r>
          </a:p>
          <a:p>
            <a:r>
              <a:rPr lang="en-GB" sz="2800" b="1" dirty="0" smtClean="0">
                <a:solidFill>
                  <a:schemeClr val="accent6">
                    <a:lumMod val="60000"/>
                    <a:lumOff val="40000"/>
                  </a:schemeClr>
                </a:solidFill>
                <a:latin typeface="Consolas" panose="020B0609020204030204" pitchFamily="49" charset="0"/>
                <a:cs typeface="Consolas" panose="020B0609020204030204" pitchFamily="49" charset="0"/>
              </a:rPr>
              <a:t>X-</a:t>
            </a:r>
            <a:r>
              <a:rPr lang="en-GB" sz="2800" b="1" dirty="0" err="1" smtClean="0">
                <a:solidFill>
                  <a:schemeClr val="accent6">
                    <a:lumMod val="60000"/>
                    <a:lumOff val="40000"/>
                  </a:schemeClr>
                </a:solidFill>
                <a:latin typeface="Consolas" panose="020B0609020204030204" pitchFamily="49" charset="0"/>
                <a:cs typeface="Consolas" panose="020B0609020204030204" pitchFamily="49" charset="0"/>
              </a:rPr>
              <a:t>MyApi</a:t>
            </a:r>
            <a:r>
              <a:rPr lang="en-GB" sz="2800" b="1" dirty="0" smtClean="0">
                <a:solidFill>
                  <a:schemeClr val="accent6">
                    <a:lumMod val="60000"/>
                    <a:lumOff val="40000"/>
                  </a:schemeClr>
                </a:solidFill>
                <a:latin typeface="Consolas" panose="020B0609020204030204" pitchFamily="49" charset="0"/>
                <a:cs typeface="Consolas" panose="020B0609020204030204" pitchFamily="49" charset="0"/>
              </a:rPr>
              <a:t>-Version: 2</a:t>
            </a:r>
            <a:endParaRPr lang="en-GB" sz="2800" b="1" dirty="0">
              <a:solidFill>
                <a:schemeClr val="accent6">
                  <a:lumMod val="60000"/>
                  <a:lumOff val="40000"/>
                </a:schemeClr>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4657934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...and on the server?</a:t>
            </a:r>
            <a:endParaRPr lang="en-GB" dirty="0"/>
          </a:p>
        </p:txBody>
      </p:sp>
      <p:sp>
        <p:nvSpPr>
          <p:cNvPr id="4" name="Text Placeholder 3"/>
          <p:cNvSpPr>
            <a:spLocks noGrp="1"/>
          </p:cNvSpPr>
          <p:nvPr>
            <p:ph type="body" idx="1"/>
          </p:nvPr>
        </p:nvSpPr>
        <p:spPr>
          <a:xfrm>
            <a:off x="532612" y="1628800"/>
            <a:ext cx="3868340" cy="2448272"/>
          </a:xfrm>
        </p:spPr>
        <p:txBody>
          <a:bodyPr>
            <a:noAutofit/>
          </a:bodyPr>
          <a:lstStyle/>
          <a:p>
            <a:pPr algn="ctr"/>
            <a:r>
              <a:rPr lang="en-GB" sz="4000" dirty="0" smtClean="0"/>
              <a:t>Branch the codebase for separate versions?</a:t>
            </a:r>
            <a:endParaRPr lang="en-GB" sz="4000" dirty="0"/>
          </a:p>
        </p:txBody>
      </p:sp>
      <p:sp>
        <p:nvSpPr>
          <p:cNvPr id="6" name="Text Placeholder 5"/>
          <p:cNvSpPr>
            <a:spLocks noGrp="1"/>
          </p:cNvSpPr>
          <p:nvPr>
            <p:ph type="body" sz="quarter" idx="3"/>
          </p:nvPr>
        </p:nvSpPr>
        <p:spPr>
          <a:xfrm>
            <a:off x="4613126" y="2708920"/>
            <a:ext cx="3887391" cy="1543992"/>
          </a:xfrm>
        </p:spPr>
        <p:txBody>
          <a:bodyPr>
            <a:noAutofit/>
          </a:bodyPr>
          <a:lstStyle/>
          <a:p>
            <a:pPr algn="ctr"/>
            <a:r>
              <a:rPr lang="en-GB" sz="4400" dirty="0" smtClean="0"/>
              <a:t>One codebase, many versions?</a:t>
            </a:r>
            <a:endParaRPr lang="en-GB" sz="4400" dirty="0"/>
          </a:p>
        </p:txBody>
      </p:sp>
    </p:spTree>
    <p:extLst>
      <p:ext uri="{BB962C8B-B14F-4D97-AF65-F5344CB8AC3E}">
        <p14:creationId xmlns:p14="http://schemas.microsoft.com/office/powerpoint/2010/main" val="258839969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...and on the server?</a:t>
            </a:r>
            <a:endParaRPr lang="en-GB" dirty="0"/>
          </a:p>
        </p:txBody>
      </p:sp>
      <p:sp>
        <p:nvSpPr>
          <p:cNvPr id="4" name="Text Placeholder 3"/>
          <p:cNvSpPr>
            <a:spLocks noGrp="1"/>
          </p:cNvSpPr>
          <p:nvPr>
            <p:ph type="body" idx="1"/>
          </p:nvPr>
        </p:nvSpPr>
        <p:spPr>
          <a:xfrm>
            <a:off x="532612" y="1628800"/>
            <a:ext cx="3868340" cy="2448272"/>
          </a:xfrm>
        </p:spPr>
        <p:txBody>
          <a:bodyPr>
            <a:noAutofit/>
          </a:bodyPr>
          <a:lstStyle/>
          <a:p>
            <a:pPr algn="ctr"/>
            <a:r>
              <a:rPr lang="en-GB" sz="4000" dirty="0" smtClean="0">
                <a:solidFill>
                  <a:schemeClr val="bg1"/>
                </a:solidFill>
              </a:rPr>
              <a:t>Branch the codebase for separate versions?</a:t>
            </a:r>
            <a:endParaRPr lang="en-GB" sz="4000" dirty="0">
              <a:solidFill>
                <a:schemeClr val="bg1"/>
              </a:solidFill>
            </a:endParaRPr>
          </a:p>
        </p:txBody>
      </p:sp>
      <p:sp>
        <p:nvSpPr>
          <p:cNvPr id="7" name="Text Placeholder 5"/>
          <p:cNvSpPr txBox="1">
            <a:spLocks/>
          </p:cNvSpPr>
          <p:nvPr/>
        </p:nvSpPr>
        <p:spPr>
          <a:xfrm>
            <a:off x="4613126" y="2708920"/>
            <a:ext cx="3887391" cy="1543992"/>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GB" sz="4400" dirty="0" smtClean="0"/>
              <a:t>One codebase, many versions</a:t>
            </a:r>
            <a:r>
              <a:rPr lang="en-GB" sz="4400" dirty="0" smtClean="0">
                <a:solidFill>
                  <a:schemeClr val="bg1"/>
                </a:solidFill>
              </a:rPr>
              <a:t>?</a:t>
            </a:r>
            <a:endParaRPr lang="en-GB" sz="4400" dirty="0">
              <a:solidFill>
                <a:schemeClr val="bg1"/>
              </a:solidFill>
            </a:endParaRPr>
          </a:p>
        </p:txBody>
      </p:sp>
      <p:sp>
        <p:nvSpPr>
          <p:cNvPr id="9" name="Rectangle 2"/>
          <p:cNvSpPr>
            <a:spLocks noChangeArrowheads="1"/>
          </p:cNvSpPr>
          <p:nvPr/>
        </p:nvSpPr>
        <p:spPr bwMode="auto">
          <a:xfrm>
            <a:off x="252711" y="4869160"/>
            <a:ext cx="8640960" cy="14850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smtClean="0">
              <a:ln>
                <a:noFill/>
              </a:ln>
              <a:solidFill>
                <a:srgbClr val="000000"/>
              </a:solidFill>
              <a:effectLst/>
              <a:latin typeface="Consolas" panose="020B0609020204030204" pitchFamily="49" charset="0"/>
              <a:cs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000000"/>
                </a:solidFill>
                <a:effectLst/>
                <a:latin typeface="Consolas" panose="020B0609020204030204" pitchFamily="49" charset="0"/>
                <a:cs typeface="Consolas" panose="020B0609020204030204" pitchFamily="49" charset="0"/>
              </a:rPr>
              <a:t>[</a:t>
            </a:r>
            <a:r>
              <a:rPr kumimoji="0" lang="en-US" altLang="en-US" sz="2000" b="0" i="0" u="none" strike="noStrike" cap="none" normalizeH="0" baseline="0" dirty="0" err="1" smtClean="0">
                <a:ln>
                  <a:noFill/>
                </a:ln>
                <a:solidFill>
                  <a:srgbClr val="2B91AF"/>
                </a:solidFill>
                <a:effectLst/>
                <a:latin typeface="Consolas" panose="020B0609020204030204" pitchFamily="49" charset="0"/>
                <a:cs typeface="Consolas" panose="020B0609020204030204" pitchFamily="49" charset="0"/>
              </a:rPr>
              <a:t>VersionedRoute</a:t>
            </a:r>
            <a:r>
              <a:rPr kumimoji="0" lang="en-US" altLang="en-US" sz="2000" b="0" i="0" u="none" strike="noStrike" cap="none" normalizeH="0" baseline="0" dirty="0" smtClean="0">
                <a:ln>
                  <a:noFill/>
                </a:ln>
                <a:solidFill>
                  <a:srgbClr val="000000"/>
                </a:solidFill>
                <a:effectLst/>
                <a:latin typeface="Consolas" panose="020B0609020204030204" pitchFamily="49" charset="0"/>
                <a:cs typeface="Consolas" panose="020B0609020204030204" pitchFamily="49" charset="0"/>
              </a:rPr>
              <a:t>(</a:t>
            </a:r>
            <a:r>
              <a:rPr kumimoji="0" lang="en-US" altLang="en-US" sz="2000" b="0" i="0" u="none" strike="noStrike" cap="none" normalizeH="0" baseline="0" dirty="0" smtClean="0">
                <a:ln>
                  <a:noFill/>
                </a:ln>
                <a:solidFill>
                  <a:srgbClr val="A31515"/>
                </a:solidFill>
                <a:effectLst/>
                <a:latin typeface="Consolas" panose="020B0609020204030204" pitchFamily="49" charset="0"/>
                <a:cs typeface="Consolas" panose="020B0609020204030204" pitchFamily="49" charset="0"/>
              </a:rPr>
              <a:t>"</a:t>
            </a:r>
            <a:r>
              <a:rPr kumimoji="0" lang="en-US" altLang="en-US" sz="2000" b="0" i="0" u="none" strike="noStrike" cap="none" normalizeH="0" baseline="0" dirty="0" err="1" smtClean="0">
                <a:ln>
                  <a:noFill/>
                </a:ln>
                <a:solidFill>
                  <a:srgbClr val="A31515"/>
                </a:solidFill>
                <a:effectLst/>
                <a:latin typeface="Consolas" panose="020B0609020204030204" pitchFamily="49" charset="0"/>
                <a:cs typeface="Consolas" panose="020B0609020204030204" pitchFamily="49" charset="0"/>
              </a:rPr>
              <a:t>api</a:t>
            </a:r>
            <a:r>
              <a:rPr kumimoji="0" lang="en-US" altLang="en-US" sz="2000" b="0" i="0" u="none" strike="noStrike" cap="none" normalizeH="0" baseline="0" dirty="0" smtClean="0">
                <a:ln>
                  <a:noFill/>
                </a:ln>
                <a:solidFill>
                  <a:srgbClr val="A31515"/>
                </a:solidFill>
                <a:effectLst/>
                <a:latin typeface="Consolas" panose="020B0609020204030204" pitchFamily="49" charset="0"/>
                <a:cs typeface="Consolas" panose="020B0609020204030204" pitchFamily="49" charset="0"/>
              </a:rPr>
              <a:t>/</a:t>
            </a:r>
            <a:r>
              <a:rPr kumimoji="0" lang="en-US" altLang="en-US" sz="2000" b="0" i="0" u="none" strike="noStrike" cap="none" normalizeH="0" baseline="0" dirty="0" err="1" smtClean="0">
                <a:ln>
                  <a:noFill/>
                </a:ln>
                <a:solidFill>
                  <a:srgbClr val="A31515"/>
                </a:solidFill>
                <a:effectLst/>
                <a:latin typeface="Consolas" panose="020B0609020204030204" pitchFamily="49" charset="0"/>
                <a:cs typeface="Consolas" panose="020B0609020204030204" pitchFamily="49" charset="0"/>
              </a:rPr>
              <a:t>breachedaccount</a:t>
            </a:r>
            <a:r>
              <a:rPr kumimoji="0" lang="en-US" altLang="en-US" sz="2000" b="0" i="0" u="none" strike="noStrike" cap="none" normalizeH="0" baseline="0" dirty="0" smtClean="0">
                <a:ln>
                  <a:noFill/>
                </a:ln>
                <a:solidFill>
                  <a:srgbClr val="A31515"/>
                </a:solidFill>
                <a:effectLst/>
                <a:latin typeface="Consolas" panose="020B0609020204030204" pitchFamily="49" charset="0"/>
                <a:cs typeface="Consolas" panose="020B0609020204030204" pitchFamily="49" charset="0"/>
              </a:rPr>
              <a:t>/{account}"</a:t>
            </a:r>
            <a:r>
              <a:rPr kumimoji="0" lang="en-US" altLang="en-US" sz="2000" b="0" i="0" u="none" strike="noStrike" cap="none" normalizeH="0" baseline="0" dirty="0" smtClean="0">
                <a:ln>
                  <a:noFill/>
                </a:ln>
                <a:solidFill>
                  <a:srgbClr val="000000"/>
                </a:solidFill>
                <a:effectLst/>
                <a:latin typeface="Consolas" panose="020B0609020204030204" pitchFamily="49" charset="0"/>
                <a:cs typeface="Consolas" panose="020B0609020204030204" pitchFamily="49" charset="0"/>
              </a:rPr>
              <a:t>, 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000000"/>
                </a:solidFill>
                <a:effectLst/>
                <a:latin typeface="Consolas" panose="020B0609020204030204" pitchFamily="49" charset="0"/>
                <a:cs typeface="Consolas" panose="020B0609020204030204" pitchFamily="49" charset="0"/>
              </a:rPr>
              <a:t>[</a:t>
            </a:r>
            <a:r>
              <a:rPr kumimoji="0" lang="en-US" altLang="en-US" sz="2000" b="0" i="0" u="none" strike="noStrike" cap="none" normalizeH="0" baseline="0" dirty="0" smtClean="0">
                <a:ln>
                  <a:noFill/>
                </a:ln>
                <a:solidFill>
                  <a:srgbClr val="2B91AF"/>
                </a:solidFill>
                <a:effectLst/>
                <a:latin typeface="Consolas" panose="020B0609020204030204" pitchFamily="49" charset="0"/>
                <a:cs typeface="Consolas" panose="020B0609020204030204" pitchFamily="49" charset="0"/>
              </a:rPr>
              <a:t>Route</a:t>
            </a:r>
            <a:r>
              <a:rPr kumimoji="0" lang="en-US" altLang="en-US" sz="2000" b="0" i="0" u="none" strike="noStrike" cap="none" normalizeH="0" baseline="0" dirty="0" smtClean="0">
                <a:ln>
                  <a:noFill/>
                </a:ln>
                <a:solidFill>
                  <a:srgbClr val="000000"/>
                </a:solidFill>
                <a:effectLst/>
                <a:latin typeface="Consolas" panose="020B0609020204030204" pitchFamily="49" charset="0"/>
                <a:cs typeface="Consolas" panose="020B0609020204030204" pitchFamily="49" charset="0"/>
              </a:rPr>
              <a:t>(</a:t>
            </a:r>
            <a:r>
              <a:rPr kumimoji="0" lang="en-US" altLang="en-US" sz="2000" b="0" i="0" u="none" strike="noStrike" cap="none" normalizeH="0" baseline="0" dirty="0" smtClean="0">
                <a:ln>
                  <a:noFill/>
                </a:ln>
                <a:solidFill>
                  <a:srgbClr val="A31515"/>
                </a:solidFill>
                <a:effectLst/>
                <a:latin typeface="Consolas" panose="020B0609020204030204" pitchFamily="49" charset="0"/>
                <a:cs typeface="Consolas" panose="020B0609020204030204" pitchFamily="49" charset="0"/>
              </a:rPr>
              <a:t>"</a:t>
            </a:r>
            <a:r>
              <a:rPr kumimoji="0" lang="en-US" altLang="en-US" sz="2000" b="0" i="0" u="none" strike="noStrike" cap="none" normalizeH="0" baseline="0" dirty="0" err="1" smtClean="0">
                <a:ln>
                  <a:noFill/>
                </a:ln>
                <a:solidFill>
                  <a:srgbClr val="A31515"/>
                </a:solidFill>
                <a:effectLst/>
                <a:latin typeface="Consolas" panose="020B0609020204030204" pitchFamily="49" charset="0"/>
                <a:cs typeface="Consolas" panose="020B0609020204030204" pitchFamily="49" charset="0"/>
              </a:rPr>
              <a:t>api</a:t>
            </a:r>
            <a:r>
              <a:rPr kumimoji="0" lang="en-US" altLang="en-US" sz="2000" b="0" i="0" u="none" strike="noStrike" cap="none" normalizeH="0" baseline="0" dirty="0" smtClean="0">
                <a:ln>
                  <a:noFill/>
                </a:ln>
                <a:solidFill>
                  <a:srgbClr val="A31515"/>
                </a:solidFill>
                <a:effectLst/>
                <a:latin typeface="Consolas" panose="020B0609020204030204" pitchFamily="49" charset="0"/>
                <a:cs typeface="Consolas" panose="020B0609020204030204" pitchFamily="49" charset="0"/>
              </a:rPr>
              <a:t>/v2/</a:t>
            </a:r>
            <a:r>
              <a:rPr kumimoji="0" lang="en-US" altLang="en-US" sz="2000" b="0" i="0" u="none" strike="noStrike" cap="none" normalizeH="0" baseline="0" dirty="0" err="1" smtClean="0">
                <a:ln>
                  <a:noFill/>
                </a:ln>
                <a:solidFill>
                  <a:srgbClr val="A31515"/>
                </a:solidFill>
                <a:effectLst/>
                <a:latin typeface="Consolas" panose="020B0609020204030204" pitchFamily="49" charset="0"/>
                <a:cs typeface="Consolas" panose="020B0609020204030204" pitchFamily="49" charset="0"/>
              </a:rPr>
              <a:t>breachedaccount</a:t>
            </a:r>
            <a:r>
              <a:rPr kumimoji="0" lang="en-US" altLang="en-US" sz="2000" b="0" i="0" u="none" strike="noStrike" cap="none" normalizeH="0" baseline="0" dirty="0" smtClean="0">
                <a:ln>
                  <a:noFill/>
                </a:ln>
                <a:solidFill>
                  <a:srgbClr val="A31515"/>
                </a:solidFill>
                <a:effectLst/>
                <a:latin typeface="Consolas" panose="020B0609020204030204" pitchFamily="49" charset="0"/>
                <a:cs typeface="Consolas" panose="020B0609020204030204" pitchFamily="49" charset="0"/>
              </a:rPr>
              <a:t>/{account}"</a:t>
            </a:r>
            <a:r>
              <a:rPr kumimoji="0" lang="en-US" altLang="en-US" sz="2000" b="0" i="0" u="none" strike="noStrike" cap="none" normalizeH="0" baseline="0" dirty="0" smtClean="0">
                <a:ln>
                  <a:noFill/>
                </a:ln>
                <a:solidFill>
                  <a:srgbClr val="000000"/>
                </a:solidFill>
                <a:effectLst/>
                <a:latin typeface="Consolas" panose="020B0609020204030204" pitchFamily="49" charset="0"/>
                <a:cs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0000FF"/>
                </a:solidFill>
                <a:effectLst/>
                <a:latin typeface="Consolas" panose="020B0609020204030204" pitchFamily="49" charset="0"/>
                <a:cs typeface="Consolas" panose="020B0609020204030204" pitchFamily="49" charset="0"/>
              </a:rPr>
              <a:t>public </a:t>
            </a:r>
            <a:r>
              <a:rPr kumimoji="0" lang="en-US" altLang="en-US" sz="2000" b="0" i="0" u="none" strike="noStrike" cap="none" normalizeH="0" baseline="0" dirty="0" err="1" smtClean="0">
                <a:ln>
                  <a:noFill/>
                </a:ln>
                <a:solidFill>
                  <a:srgbClr val="2B91AF"/>
                </a:solidFill>
                <a:effectLst/>
                <a:latin typeface="Consolas" panose="020B0609020204030204" pitchFamily="49" charset="0"/>
                <a:cs typeface="Consolas" panose="020B0609020204030204" pitchFamily="49" charset="0"/>
              </a:rPr>
              <a:t>IEnumerable</a:t>
            </a:r>
            <a:r>
              <a:rPr kumimoji="0" lang="en-US" altLang="en-US" sz="2000" b="0" i="0" u="none" strike="noStrike" cap="none" normalizeH="0" baseline="0" dirty="0" smtClean="0">
                <a:ln>
                  <a:noFill/>
                </a:ln>
                <a:solidFill>
                  <a:srgbClr val="000000"/>
                </a:solidFill>
                <a:effectLst/>
                <a:latin typeface="Consolas" panose="020B0609020204030204" pitchFamily="49" charset="0"/>
                <a:cs typeface="Consolas" panose="020B0609020204030204" pitchFamily="49" charset="0"/>
              </a:rPr>
              <a:t>&lt;</a:t>
            </a:r>
            <a:r>
              <a:rPr kumimoji="0" lang="en-US" altLang="en-US" sz="2000" b="0" i="0" u="none" strike="noStrike" cap="none" normalizeH="0" baseline="0" dirty="0" smtClean="0">
                <a:ln>
                  <a:noFill/>
                </a:ln>
                <a:solidFill>
                  <a:srgbClr val="2B91AF"/>
                </a:solidFill>
                <a:effectLst/>
                <a:latin typeface="Consolas" panose="020B0609020204030204" pitchFamily="49" charset="0"/>
                <a:cs typeface="Consolas" panose="020B0609020204030204" pitchFamily="49" charset="0"/>
              </a:rPr>
              <a:t>Breach</a:t>
            </a:r>
            <a:r>
              <a:rPr kumimoji="0" lang="en-US" altLang="en-US" sz="2000" b="0" i="0" u="none" strike="noStrike" cap="none" normalizeH="0" baseline="0" dirty="0" smtClean="0">
                <a:ln>
                  <a:noFill/>
                </a:ln>
                <a:solidFill>
                  <a:srgbClr val="000000"/>
                </a:solidFill>
                <a:effectLst/>
                <a:latin typeface="Consolas" panose="020B0609020204030204" pitchFamily="49" charset="0"/>
                <a:cs typeface="Consolas" panose="020B0609020204030204" pitchFamily="49" charset="0"/>
              </a:rPr>
              <a:t>&gt; GetV2(</a:t>
            </a:r>
            <a:r>
              <a:rPr kumimoji="0" lang="en-US" altLang="en-US" sz="2000" b="0" i="0" u="none" strike="noStrike" cap="none" normalizeH="0" baseline="0" dirty="0" smtClean="0">
                <a:ln>
                  <a:noFill/>
                </a:ln>
                <a:solidFill>
                  <a:srgbClr val="0000FF"/>
                </a:solidFill>
                <a:effectLst/>
                <a:latin typeface="Consolas" panose="020B0609020204030204" pitchFamily="49" charset="0"/>
                <a:cs typeface="Consolas" panose="020B0609020204030204" pitchFamily="49" charset="0"/>
              </a:rPr>
              <a:t>string </a:t>
            </a:r>
            <a:r>
              <a:rPr kumimoji="0" lang="en-US" altLang="en-US" sz="2000" b="0" i="0" u="none" strike="noStrike" cap="none" normalizeH="0" baseline="0" dirty="0" smtClean="0">
                <a:ln>
                  <a:noFill/>
                </a:ln>
                <a:solidFill>
                  <a:srgbClr val="000000"/>
                </a:solidFill>
                <a:effectLst/>
                <a:latin typeface="Consolas" panose="020B0609020204030204" pitchFamily="49" charset="0"/>
                <a:cs typeface="Consolas" panose="020B0609020204030204" pitchFamily="49" charset="0"/>
              </a:rPr>
              <a:t>account)</a:t>
            </a:r>
            <a:br>
              <a:rPr kumimoji="0" lang="en-US" altLang="en-US" sz="2000" b="0" i="0" u="none" strike="noStrike" cap="none" normalizeH="0" baseline="0" dirty="0" smtClean="0">
                <a:ln>
                  <a:noFill/>
                </a:ln>
                <a:solidFill>
                  <a:srgbClr val="000000"/>
                </a:solidFill>
                <a:effectLst/>
                <a:latin typeface="Consolas" panose="020B0609020204030204" pitchFamily="49" charset="0"/>
                <a:cs typeface="Consolas" panose="020B0609020204030204" pitchFamily="49" charset="0"/>
              </a:rPr>
            </a:br>
            <a:r>
              <a:rPr kumimoji="0" lang="en-US" altLang="en-US" sz="105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 </a:t>
            </a:r>
          </a:p>
        </p:txBody>
      </p:sp>
    </p:spTree>
    <p:extLst>
      <p:ext uri="{BB962C8B-B14F-4D97-AF65-F5344CB8AC3E}">
        <p14:creationId xmlns:p14="http://schemas.microsoft.com/office/powerpoint/2010/main" val="3486866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ReST</a:t>
            </a:r>
            <a:r>
              <a:rPr lang="en-GB" dirty="0" smtClean="0"/>
              <a:t>: The Constraints</a:t>
            </a:r>
            <a:endParaRPr lang="en-GB" dirty="0"/>
          </a:p>
        </p:txBody>
      </p:sp>
      <p:sp>
        <p:nvSpPr>
          <p:cNvPr id="3" name="Content Placeholder 2"/>
          <p:cNvSpPr>
            <a:spLocks noGrp="1"/>
          </p:cNvSpPr>
          <p:nvPr>
            <p:ph idx="1"/>
          </p:nvPr>
        </p:nvSpPr>
        <p:spPr/>
        <p:txBody>
          <a:bodyPr/>
          <a:lstStyle/>
          <a:p>
            <a:r>
              <a:rPr lang="en-GB" b="1" dirty="0" smtClean="0"/>
              <a:t>Client-server</a:t>
            </a:r>
          </a:p>
          <a:p>
            <a:r>
              <a:rPr lang="en-GB" b="1" dirty="0" smtClean="0"/>
              <a:t>Stateless</a:t>
            </a:r>
          </a:p>
          <a:p>
            <a:r>
              <a:rPr lang="en-GB" b="1" dirty="0" smtClean="0"/>
              <a:t>Cacheable</a:t>
            </a:r>
          </a:p>
          <a:p>
            <a:r>
              <a:rPr lang="en-GB" b="1" dirty="0" smtClean="0"/>
              <a:t>Layered System</a:t>
            </a:r>
          </a:p>
          <a:p>
            <a:r>
              <a:rPr lang="en-GB" b="1" dirty="0" smtClean="0">
                <a:solidFill>
                  <a:schemeClr val="accent1">
                    <a:lumMod val="75000"/>
                  </a:schemeClr>
                </a:solidFill>
              </a:rPr>
              <a:t>Code-on-demand</a:t>
            </a:r>
          </a:p>
          <a:p>
            <a:r>
              <a:rPr lang="en-GB" b="1" dirty="0" smtClean="0"/>
              <a:t>Uniform interface</a:t>
            </a:r>
          </a:p>
          <a:p>
            <a:r>
              <a:rPr lang="en-GB" b="1" dirty="0" smtClean="0"/>
              <a:t>Hypermedia as the engine of application state</a:t>
            </a:r>
            <a:endParaRPr lang="en-GB" b="1" dirty="0"/>
          </a:p>
        </p:txBody>
      </p:sp>
      <p:sp>
        <p:nvSpPr>
          <p:cNvPr id="4" name="Rounded Rectangular Callout 3"/>
          <p:cNvSpPr/>
          <p:nvPr/>
        </p:nvSpPr>
        <p:spPr>
          <a:xfrm>
            <a:off x="4139952" y="3068960"/>
            <a:ext cx="3312368" cy="720080"/>
          </a:xfrm>
          <a:prstGeom prst="wedgeRoundRectCallout">
            <a:avLst>
              <a:gd name="adj1" fmla="val -68201"/>
              <a:gd name="adj2" fmla="val 92973"/>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smtClean="0"/>
              <a:t>This bit is optional.</a:t>
            </a:r>
            <a:endParaRPr lang="en-GB" sz="2400" b="1" dirty="0"/>
          </a:p>
        </p:txBody>
      </p:sp>
    </p:spTree>
    <p:extLst>
      <p:ext uri="{BB962C8B-B14F-4D97-AF65-F5344CB8AC3E}">
        <p14:creationId xmlns:p14="http://schemas.microsoft.com/office/powerpoint/2010/main" val="2961832609"/>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ular Callout 2"/>
          <p:cNvSpPr/>
          <p:nvPr/>
        </p:nvSpPr>
        <p:spPr>
          <a:xfrm>
            <a:off x="395536" y="548680"/>
            <a:ext cx="4320480" cy="2664296"/>
          </a:xfrm>
          <a:prstGeom prst="wedgeRoundRectCallout">
            <a:avLst>
              <a:gd name="adj1" fmla="val -933"/>
              <a:gd name="adj2" fmla="val 112061"/>
              <a:gd name="adj3" fmla="val 16667"/>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sz="3600" b="1" dirty="0" smtClean="0"/>
              <a:t>"We hired the CFO's teenage son to build us a mobile app"</a:t>
            </a:r>
            <a:endParaRPr lang="en-GB" sz="3600" b="1" dirty="0"/>
          </a:p>
        </p:txBody>
      </p:sp>
      <p:sp>
        <p:nvSpPr>
          <p:cNvPr id="4" name="Rounded Rectangular Callout 3"/>
          <p:cNvSpPr/>
          <p:nvPr/>
        </p:nvSpPr>
        <p:spPr>
          <a:xfrm>
            <a:off x="4355976" y="2276872"/>
            <a:ext cx="4320480" cy="3240360"/>
          </a:xfrm>
          <a:prstGeom prst="wedgeRoundRectCallout">
            <a:avLst>
              <a:gd name="adj1" fmla="val -44681"/>
              <a:gd name="adj2" fmla="val 82632"/>
              <a:gd name="adj3" fmla="val 16667"/>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GB" sz="4000" b="1" dirty="0" smtClean="0"/>
              <a:t>"We just found out LinkBait.com is asking for our users' login details!"</a:t>
            </a:r>
            <a:endParaRPr lang="en-GB" sz="4000" b="1" dirty="0"/>
          </a:p>
        </p:txBody>
      </p:sp>
    </p:spTree>
    <p:extLst>
      <p:ext uri="{BB962C8B-B14F-4D97-AF65-F5344CB8AC3E}">
        <p14:creationId xmlns:p14="http://schemas.microsoft.com/office/powerpoint/2010/main" val="92083301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OAuth 2</a:t>
            </a:r>
            <a:endParaRPr lang="en-GB" dirty="0"/>
          </a:p>
        </p:txBody>
      </p:sp>
      <p:sp>
        <p:nvSpPr>
          <p:cNvPr id="3" name="Content Placeholder 2"/>
          <p:cNvSpPr>
            <a:spLocks noGrp="1"/>
          </p:cNvSpPr>
          <p:nvPr>
            <p:ph idx="1"/>
          </p:nvPr>
        </p:nvSpPr>
        <p:spPr/>
        <p:txBody>
          <a:bodyPr/>
          <a:lstStyle/>
          <a:p>
            <a:endParaRPr lang="en-GB"/>
          </a:p>
        </p:txBody>
      </p:sp>
      <p:pic>
        <p:nvPicPr>
          <p:cNvPr id="4" name="Picture 3"/>
          <p:cNvPicPr>
            <a:picLocks noChangeAspect="1"/>
          </p:cNvPicPr>
          <p:nvPr/>
        </p:nvPicPr>
        <p:blipFill>
          <a:blip r:embed="rId2"/>
          <a:stretch>
            <a:fillRect/>
          </a:stretch>
        </p:blipFill>
        <p:spPr>
          <a:xfrm>
            <a:off x="-396552" y="0"/>
            <a:ext cx="10351698" cy="6858000"/>
          </a:xfrm>
          <a:prstGeom prst="rect">
            <a:avLst/>
          </a:prstGeom>
        </p:spPr>
      </p:pic>
    </p:spTree>
    <p:extLst>
      <p:ext uri="{BB962C8B-B14F-4D97-AF65-F5344CB8AC3E}">
        <p14:creationId xmlns:p14="http://schemas.microsoft.com/office/powerpoint/2010/main" val="350191663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6685"/>
            <a:ext cx="9144000" cy="6858000"/>
          </a:xfrm>
          <a:prstGeom prst="rect">
            <a:avLst/>
          </a:prstGeom>
        </p:spPr>
      </p:pic>
    </p:spTree>
    <p:extLst>
      <p:ext uri="{BB962C8B-B14F-4D97-AF65-F5344CB8AC3E}">
        <p14:creationId xmlns:p14="http://schemas.microsoft.com/office/powerpoint/2010/main" val="250503136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8" name="Group 47"/>
          <p:cNvGrpSpPr/>
          <p:nvPr/>
        </p:nvGrpSpPr>
        <p:grpSpPr>
          <a:xfrm>
            <a:off x="1015307" y="514558"/>
            <a:ext cx="7173237" cy="5828884"/>
            <a:chOff x="999163" y="1259612"/>
            <a:chExt cx="7173237" cy="4329628"/>
          </a:xfrm>
        </p:grpSpPr>
        <p:cxnSp>
          <p:nvCxnSpPr>
            <p:cNvPr id="12" name="Straight Connector 11"/>
            <p:cNvCxnSpPr/>
            <p:nvPr/>
          </p:nvCxnSpPr>
          <p:spPr>
            <a:xfrm>
              <a:off x="999163" y="1268760"/>
              <a:ext cx="0" cy="432048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3163204" y="1259612"/>
              <a:ext cx="21312" cy="432048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5973668" y="1268760"/>
              <a:ext cx="0" cy="432048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8172400" y="1268760"/>
              <a:ext cx="0" cy="432048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2" name="TextBox 21"/>
          <p:cNvSpPr txBox="1"/>
          <p:nvPr/>
        </p:nvSpPr>
        <p:spPr>
          <a:xfrm>
            <a:off x="256411" y="6305556"/>
            <a:ext cx="1440160" cy="369332"/>
          </a:xfrm>
          <a:prstGeom prst="rect">
            <a:avLst/>
          </a:prstGeom>
          <a:noFill/>
        </p:spPr>
        <p:txBody>
          <a:bodyPr wrap="square" rtlCol="0">
            <a:spAutoFit/>
          </a:bodyPr>
          <a:lstStyle/>
          <a:p>
            <a:pPr algn="ctr"/>
            <a:r>
              <a:rPr lang="en-GB" b="1" dirty="0" smtClean="0"/>
              <a:t>End User</a:t>
            </a:r>
            <a:endParaRPr lang="en-GB" b="1" dirty="0"/>
          </a:p>
        </p:txBody>
      </p:sp>
      <p:sp>
        <p:nvSpPr>
          <p:cNvPr id="23" name="TextBox 22"/>
          <p:cNvSpPr txBox="1"/>
          <p:nvPr/>
        </p:nvSpPr>
        <p:spPr>
          <a:xfrm>
            <a:off x="2441763" y="6296408"/>
            <a:ext cx="1440160" cy="369332"/>
          </a:xfrm>
          <a:prstGeom prst="rect">
            <a:avLst/>
          </a:prstGeom>
          <a:noFill/>
        </p:spPr>
        <p:txBody>
          <a:bodyPr wrap="square" rtlCol="0">
            <a:spAutoFit/>
          </a:bodyPr>
          <a:lstStyle/>
          <a:p>
            <a:pPr algn="ctr"/>
            <a:r>
              <a:rPr lang="en-GB" b="1" dirty="0" smtClean="0"/>
              <a:t>LinkBait.com</a:t>
            </a:r>
            <a:endParaRPr lang="en-GB" b="1" dirty="0"/>
          </a:p>
        </p:txBody>
      </p:sp>
      <p:sp>
        <p:nvSpPr>
          <p:cNvPr id="29" name="TextBox 28"/>
          <p:cNvSpPr txBox="1"/>
          <p:nvPr/>
        </p:nvSpPr>
        <p:spPr>
          <a:xfrm>
            <a:off x="5265607" y="6305556"/>
            <a:ext cx="1440160" cy="369332"/>
          </a:xfrm>
          <a:prstGeom prst="rect">
            <a:avLst/>
          </a:prstGeom>
          <a:noFill/>
        </p:spPr>
        <p:txBody>
          <a:bodyPr wrap="square" rtlCol="0">
            <a:spAutoFit/>
          </a:bodyPr>
          <a:lstStyle/>
          <a:p>
            <a:pPr algn="ctr"/>
            <a:r>
              <a:rPr lang="en-GB" b="1" dirty="0" smtClean="0"/>
              <a:t>www.us.com</a:t>
            </a:r>
            <a:endParaRPr lang="en-GB" b="1" dirty="0"/>
          </a:p>
        </p:txBody>
      </p:sp>
      <p:sp>
        <p:nvSpPr>
          <p:cNvPr id="30" name="TextBox 29"/>
          <p:cNvSpPr txBox="1"/>
          <p:nvPr/>
        </p:nvSpPr>
        <p:spPr>
          <a:xfrm>
            <a:off x="7440303" y="6305556"/>
            <a:ext cx="1440160" cy="369332"/>
          </a:xfrm>
          <a:prstGeom prst="rect">
            <a:avLst/>
          </a:prstGeom>
          <a:noFill/>
        </p:spPr>
        <p:txBody>
          <a:bodyPr wrap="square" rtlCol="0">
            <a:spAutoFit/>
          </a:bodyPr>
          <a:lstStyle/>
          <a:p>
            <a:pPr algn="ctr"/>
            <a:r>
              <a:rPr lang="en-GB" b="1" dirty="0" smtClean="0"/>
              <a:t>api.us.com</a:t>
            </a:r>
            <a:endParaRPr lang="en-GB" b="1" dirty="0"/>
          </a:p>
        </p:txBody>
      </p:sp>
      <p:cxnSp>
        <p:nvCxnSpPr>
          <p:cNvPr id="33" name="Straight Arrow Connector 32"/>
          <p:cNvCxnSpPr/>
          <p:nvPr/>
        </p:nvCxnSpPr>
        <p:spPr>
          <a:xfrm>
            <a:off x="999163" y="764704"/>
            <a:ext cx="2185353"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7" name="Left Arrow 46"/>
          <p:cNvSpPr/>
          <p:nvPr/>
        </p:nvSpPr>
        <p:spPr>
          <a:xfrm>
            <a:off x="969635" y="1470330"/>
            <a:ext cx="4998541" cy="576064"/>
          </a:xfrm>
          <a:prstGeom prst="left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GB" dirty="0" smtClean="0"/>
              <a:t>Login Page</a:t>
            </a:r>
            <a:endParaRPr lang="en-GB" dirty="0"/>
          </a:p>
        </p:txBody>
      </p:sp>
      <p:cxnSp>
        <p:nvCxnSpPr>
          <p:cNvPr id="60" name="Straight Arrow Connector 59"/>
          <p:cNvCxnSpPr/>
          <p:nvPr/>
        </p:nvCxnSpPr>
        <p:spPr>
          <a:xfrm>
            <a:off x="3184516" y="3429000"/>
            <a:ext cx="2789152" cy="0"/>
          </a:xfrm>
          <a:prstGeom prst="straightConnector1">
            <a:avLst/>
          </a:prstGeom>
          <a:ln w="76200">
            <a:solidFill>
              <a:srgbClr val="ED7D3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nvCxnSpPr>
        <p:spPr>
          <a:xfrm flipH="1">
            <a:off x="3184516" y="3789040"/>
            <a:ext cx="2789152" cy="0"/>
          </a:xfrm>
          <a:prstGeom prst="straightConnector1">
            <a:avLst/>
          </a:prstGeom>
          <a:ln w="76200">
            <a:solidFill>
              <a:srgbClr val="ED7D3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a:off x="3191206" y="4149080"/>
            <a:ext cx="4909186" cy="0"/>
          </a:xfrm>
          <a:prstGeom prst="straightConnector1">
            <a:avLst/>
          </a:prstGeom>
          <a:ln w="76200">
            <a:solidFill>
              <a:srgbClr val="ED7D31"/>
            </a:solidFill>
            <a:tailEnd type="triangle"/>
          </a:ln>
        </p:spPr>
        <p:style>
          <a:lnRef idx="1">
            <a:schemeClr val="accent1"/>
          </a:lnRef>
          <a:fillRef idx="0">
            <a:schemeClr val="accent1"/>
          </a:fillRef>
          <a:effectRef idx="0">
            <a:schemeClr val="accent1"/>
          </a:effectRef>
          <a:fontRef idx="minor">
            <a:schemeClr val="tx1"/>
          </a:fontRef>
        </p:style>
      </p:cxnSp>
      <p:sp>
        <p:nvSpPr>
          <p:cNvPr id="66" name="Left Arrow 65"/>
          <p:cNvSpPr/>
          <p:nvPr/>
        </p:nvSpPr>
        <p:spPr>
          <a:xfrm>
            <a:off x="3146528" y="4365104"/>
            <a:ext cx="4998541" cy="648072"/>
          </a:xfrm>
          <a:prstGeom prst="lef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dirty="0" smtClean="0"/>
              <a:t>Delicious Data</a:t>
            </a:r>
            <a:endParaRPr lang="en-GB" dirty="0"/>
          </a:p>
        </p:txBody>
      </p:sp>
      <p:sp>
        <p:nvSpPr>
          <p:cNvPr id="67" name="Left Arrow 66"/>
          <p:cNvSpPr/>
          <p:nvPr/>
        </p:nvSpPr>
        <p:spPr>
          <a:xfrm>
            <a:off x="1008099" y="4365104"/>
            <a:ext cx="2155105" cy="1224136"/>
          </a:xfrm>
          <a:prstGeom prst="leftArrow">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GB" dirty="0" smtClean="0"/>
              <a:t>Hey! Here's your friends!</a:t>
            </a:r>
            <a:endParaRPr lang="en-GB" dirty="0"/>
          </a:p>
        </p:txBody>
      </p:sp>
      <p:cxnSp>
        <p:nvCxnSpPr>
          <p:cNvPr id="68" name="Straight Arrow Connector 67"/>
          <p:cNvCxnSpPr/>
          <p:nvPr/>
        </p:nvCxnSpPr>
        <p:spPr>
          <a:xfrm flipH="1">
            <a:off x="1015308" y="1052736"/>
            <a:ext cx="2185352"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a:off x="1015307" y="1268760"/>
            <a:ext cx="4958361"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73" name="Right Arrow 72"/>
          <p:cNvSpPr/>
          <p:nvPr/>
        </p:nvSpPr>
        <p:spPr>
          <a:xfrm>
            <a:off x="1022516" y="2022524"/>
            <a:ext cx="4990650" cy="598258"/>
          </a:xfrm>
          <a:prstGeom prst="right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GB" dirty="0" smtClean="0"/>
              <a:t>Username + password</a:t>
            </a:r>
            <a:endParaRPr lang="en-GB" dirty="0"/>
          </a:p>
        </p:txBody>
      </p:sp>
      <p:cxnSp>
        <p:nvCxnSpPr>
          <p:cNvPr id="74" name="Straight Arrow Connector 73"/>
          <p:cNvCxnSpPr/>
          <p:nvPr/>
        </p:nvCxnSpPr>
        <p:spPr>
          <a:xfrm flipH="1">
            <a:off x="1022516" y="2852936"/>
            <a:ext cx="4963171"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a:off x="1022516" y="3140968"/>
            <a:ext cx="2185353" cy="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5295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wipe(right)">
                                      <p:cBhvr>
                                        <p:cTn id="12" dur="500"/>
                                        <p:tgtEl>
                                          <p:spTgt spid="6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1"/>
                                        </p:tgtEl>
                                        <p:attrNameLst>
                                          <p:attrName>style.visibility</p:attrName>
                                        </p:attrNameLst>
                                      </p:cBhvr>
                                      <p:to>
                                        <p:strVal val="visible"/>
                                      </p:to>
                                    </p:set>
                                    <p:animEffect transition="in" filter="wipe(left)">
                                      <p:cBhvr>
                                        <p:cTn id="17" dur="500"/>
                                        <p:tgtEl>
                                          <p:spTgt spid="7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grpId="0" nodeType="click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wipe(right)">
                                      <p:cBhvr>
                                        <p:cTn id="22" dur="500"/>
                                        <p:tgtEl>
                                          <p:spTgt spid="47"/>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73"/>
                                        </p:tgtEl>
                                        <p:attrNameLst>
                                          <p:attrName>style.visibility</p:attrName>
                                        </p:attrNameLst>
                                      </p:cBhvr>
                                      <p:to>
                                        <p:strVal val="visible"/>
                                      </p:to>
                                    </p:set>
                                    <p:animEffect transition="in" filter="wipe(left)">
                                      <p:cBhvr>
                                        <p:cTn id="27" dur="500"/>
                                        <p:tgtEl>
                                          <p:spTgt spid="7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wipe(right)">
                                      <p:cBhvr>
                                        <p:cTn id="32" dur="500"/>
                                        <p:tgtEl>
                                          <p:spTgt spid="74"/>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76"/>
                                        </p:tgtEl>
                                        <p:attrNameLst>
                                          <p:attrName>style.visibility</p:attrName>
                                        </p:attrNameLst>
                                      </p:cBhvr>
                                      <p:to>
                                        <p:strVal val="visible"/>
                                      </p:to>
                                    </p:set>
                                    <p:animEffect transition="in" filter="wipe(left)">
                                      <p:cBhvr>
                                        <p:cTn id="37" dur="500"/>
                                        <p:tgtEl>
                                          <p:spTgt spid="76"/>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wipe(left)">
                                      <p:cBhvr>
                                        <p:cTn id="42" dur="500"/>
                                        <p:tgtEl>
                                          <p:spTgt spid="60"/>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2" fill="hold" nodeType="click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wipe(right)">
                                      <p:cBhvr>
                                        <p:cTn id="47" dur="500"/>
                                        <p:tgtEl>
                                          <p:spTgt spid="62"/>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64"/>
                                        </p:tgtEl>
                                        <p:attrNameLst>
                                          <p:attrName>style.visibility</p:attrName>
                                        </p:attrNameLst>
                                      </p:cBhvr>
                                      <p:to>
                                        <p:strVal val="visible"/>
                                      </p:to>
                                    </p:set>
                                    <p:animEffect transition="in" filter="wipe(left)">
                                      <p:cBhvr>
                                        <p:cTn id="52" dur="500"/>
                                        <p:tgtEl>
                                          <p:spTgt spid="64"/>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2" fill="hold" grpId="0" nodeType="clickEffect">
                                  <p:stCondLst>
                                    <p:cond delay="0"/>
                                  </p:stCondLst>
                                  <p:childTnLst>
                                    <p:set>
                                      <p:cBhvr>
                                        <p:cTn id="56" dur="1" fill="hold">
                                          <p:stCondLst>
                                            <p:cond delay="0"/>
                                          </p:stCondLst>
                                        </p:cTn>
                                        <p:tgtEl>
                                          <p:spTgt spid="66"/>
                                        </p:tgtEl>
                                        <p:attrNameLst>
                                          <p:attrName>style.visibility</p:attrName>
                                        </p:attrNameLst>
                                      </p:cBhvr>
                                      <p:to>
                                        <p:strVal val="visible"/>
                                      </p:to>
                                    </p:set>
                                    <p:animEffect transition="in" filter="wipe(right)">
                                      <p:cBhvr>
                                        <p:cTn id="57" dur="500"/>
                                        <p:tgtEl>
                                          <p:spTgt spid="66"/>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2" fill="hold" grpId="0" nodeType="clickEffect">
                                  <p:stCondLst>
                                    <p:cond delay="0"/>
                                  </p:stCondLst>
                                  <p:childTnLst>
                                    <p:set>
                                      <p:cBhvr>
                                        <p:cTn id="61" dur="1" fill="hold">
                                          <p:stCondLst>
                                            <p:cond delay="0"/>
                                          </p:stCondLst>
                                        </p:cTn>
                                        <p:tgtEl>
                                          <p:spTgt spid="67"/>
                                        </p:tgtEl>
                                        <p:attrNameLst>
                                          <p:attrName>style.visibility</p:attrName>
                                        </p:attrNameLst>
                                      </p:cBhvr>
                                      <p:to>
                                        <p:strVal val="visible"/>
                                      </p:to>
                                    </p:set>
                                    <p:animEffect transition="in" filter="wipe(right)">
                                      <p:cBhvr>
                                        <p:cTn id="62"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66" grpId="0" animBg="1"/>
      <p:bldP spid="67" grpId="0" animBg="1"/>
      <p:bldP spid="73"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ular Callout 2"/>
          <p:cNvSpPr/>
          <p:nvPr/>
        </p:nvSpPr>
        <p:spPr>
          <a:xfrm>
            <a:off x="395536" y="548680"/>
            <a:ext cx="4320480" cy="2664296"/>
          </a:xfrm>
          <a:prstGeom prst="wedgeRoundRectCallout">
            <a:avLst>
              <a:gd name="adj1" fmla="val -933"/>
              <a:gd name="adj2" fmla="val 112061"/>
              <a:gd name="adj3" fmla="val 16667"/>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sz="3600" b="1" dirty="0" smtClean="0"/>
              <a:t>"Hey – this code works on my machine but it fails in production!"</a:t>
            </a:r>
            <a:endParaRPr lang="en-GB" sz="3600" b="1" dirty="0"/>
          </a:p>
        </p:txBody>
      </p:sp>
      <p:sp>
        <p:nvSpPr>
          <p:cNvPr id="4" name="Rounded Rectangular Callout 3"/>
          <p:cNvSpPr/>
          <p:nvPr/>
        </p:nvSpPr>
        <p:spPr>
          <a:xfrm>
            <a:off x="4355976" y="2276872"/>
            <a:ext cx="4320480" cy="3240360"/>
          </a:xfrm>
          <a:prstGeom prst="wedgeRoundRectCallout">
            <a:avLst>
              <a:gd name="adj1" fmla="val -44681"/>
              <a:gd name="adj2" fmla="val 82632"/>
              <a:gd name="adj3" fmla="val 16667"/>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GB" sz="4000" b="1" dirty="0" smtClean="0"/>
              <a:t>"Your API keeps crashing every time we send requests to it."</a:t>
            </a:r>
            <a:endParaRPr lang="en-GB" sz="4000" b="1" dirty="0"/>
          </a:p>
        </p:txBody>
      </p:sp>
    </p:spTree>
    <p:extLst>
      <p:ext uri="{BB962C8B-B14F-4D97-AF65-F5344CB8AC3E}">
        <p14:creationId xmlns:p14="http://schemas.microsoft.com/office/powerpoint/2010/main" val="53670581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548680"/>
            <a:ext cx="7886700" cy="5628283"/>
          </a:xfrm>
        </p:spPr>
        <p:txBody>
          <a:bodyPr/>
          <a:lstStyle/>
          <a:p>
            <a:pPr marL="0" indent="0" algn="ctr">
              <a:buNone/>
            </a:pPr>
            <a:r>
              <a:rPr lang="en-GB" sz="4800" b="1" dirty="0" err="1" smtClean="0"/>
              <a:t>NGrok</a:t>
            </a:r>
            <a:endParaRPr lang="en-GB" b="1" dirty="0" smtClean="0"/>
          </a:p>
          <a:p>
            <a:pPr marL="0" indent="0" algn="ctr">
              <a:buNone/>
            </a:pPr>
            <a:r>
              <a:rPr lang="en-GB" dirty="0"/>
              <a:t>https://ngrok.com</a:t>
            </a:r>
            <a:r>
              <a:rPr lang="en-GB" dirty="0" smtClean="0"/>
              <a:t>/</a:t>
            </a:r>
            <a:endParaRPr lang="en-GB" dirty="0"/>
          </a:p>
          <a:p>
            <a:pPr marL="0" indent="0" algn="ctr">
              <a:buNone/>
            </a:pPr>
            <a:r>
              <a:rPr lang="en-GB" dirty="0" smtClean="0"/>
              <a:t>Secure tunnels from the web to localhost</a:t>
            </a:r>
          </a:p>
          <a:p>
            <a:pPr marL="0" indent="0" algn="ctr">
              <a:buNone/>
            </a:pPr>
            <a:endParaRPr lang="en-GB" dirty="0"/>
          </a:p>
          <a:p>
            <a:pPr marL="0" indent="0" algn="ctr">
              <a:buNone/>
            </a:pPr>
            <a:endParaRPr lang="en-GB" dirty="0" smtClean="0"/>
          </a:p>
          <a:p>
            <a:pPr marL="0" indent="0" algn="ctr">
              <a:buNone/>
            </a:pPr>
            <a:endParaRPr lang="en-GB" dirty="0" smtClean="0"/>
          </a:p>
        </p:txBody>
      </p:sp>
      <p:pic>
        <p:nvPicPr>
          <p:cNvPr id="6146" name="Picture 2" descr="https://ngrok.com/static/img/webhook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3466" y="2636912"/>
            <a:ext cx="6177067" cy="3860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762609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548680"/>
            <a:ext cx="7886700" cy="5628283"/>
          </a:xfrm>
        </p:spPr>
        <p:txBody>
          <a:bodyPr/>
          <a:lstStyle/>
          <a:p>
            <a:pPr marL="0" indent="0" algn="ctr">
              <a:buNone/>
            </a:pPr>
            <a:r>
              <a:rPr lang="en-GB" sz="4800" b="1" dirty="0" err="1" smtClean="0"/>
              <a:t>RunScope</a:t>
            </a:r>
            <a:endParaRPr lang="en-GB" b="1" dirty="0" smtClean="0"/>
          </a:p>
          <a:p>
            <a:pPr marL="0" indent="0" algn="ctr">
              <a:buNone/>
            </a:pPr>
            <a:r>
              <a:rPr lang="en-GB" dirty="0"/>
              <a:t>https://www.runscope.com</a:t>
            </a:r>
            <a:r>
              <a:rPr lang="en-GB" dirty="0" smtClean="0"/>
              <a:t>/</a:t>
            </a:r>
          </a:p>
          <a:p>
            <a:pPr marL="0" indent="0" algn="ctr">
              <a:buNone/>
            </a:pPr>
            <a:r>
              <a:rPr lang="en-GB" dirty="0" smtClean="0"/>
              <a:t>Monitoring and debugging for web APIs</a:t>
            </a:r>
          </a:p>
          <a:p>
            <a:pPr marL="0" indent="0" algn="ctr">
              <a:buNone/>
            </a:pPr>
            <a:endParaRPr lang="en-GB" dirty="0"/>
          </a:p>
          <a:p>
            <a:pPr marL="0" indent="0" algn="ctr">
              <a:buNone/>
            </a:pPr>
            <a:endParaRPr lang="en-GB" dirty="0" smtClean="0"/>
          </a:p>
          <a:p>
            <a:pPr marL="0" indent="0" algn="ctr">
              <a:buNone/>
            </a:pPr>
            <a:endParaRPr lang="en-GB" dirty="0" smtClean="0"/>
          </a:p>
        </p:txBody>
      </p:sp>
      <p:pic>
        <p:nvPicPr>
          <p:cNvPr id="2" name="Picture 1"/>
          <p:cNvPicPr>
            <a:picLocks noChangeAspect="1"/>
          </p:cNvPicPr>
          <p:nvPr/>
        </p:nvPicPr>
        <p:blipFill>
          <a:blip r:embed="rId3"/>
          <a:stretch>
            <a:fillRect/>
          </a:stretch>
        </p:blipFill>
        <p:spPr>
          <a:xfrm>
            <a:off x="1138436" y="2708920"/>
            <a:ext cx="6867128" cy="3822701"/>
          </a:xfrm>
          <a:prstGeom prst="rect">
            <a:avLst/>
          </a:prstGeom>
        </p:spPr>
      </p:pic>
    </p:spTree>
    <p:extLst>
      <p:ext uri="{BB962C8B-B14F-4D97-AF65-F5344CB8AC3E}">
        <p14:creationId xmlns:p14="http://schemas.microsoft.com/office/powerpoint/2010/main" val="427635126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548679"/>
            <a:ext cx="7886700" cy="720081"/>
          </a:xfrm>
        </p:spPr>
        <p:txBody>
          <a:bodyPr/>
          <a:lstStyle/>
          <a:p>
            <a:pPr algn="ctr"/>
            <a:r>
              <a:rPr lang="en-GB" dirty="0" smtClean="0"/>
              <a:t>Acknowledgements</a:t>
            </a:r>
            <a:endParaRPr lang="en-GB" dirty="0"/>
          </a:p>
        </p:txBody>
      </p:sp>
      <p:sp>
        <p:nvSpPr>
          <p:cNvPr id="3" name="Content Placeholder 2"/>
          <p:cNvSpPr>
            <a:spLocks noGrp="1"/>
          </p:cNvSpPr>
          <p:nvPr>
            <p:ph idx="1"/>
          </p:nvPr>
        </p:nvSpPr>
        <p:spPr>
          <a:xfrm>
            <a:off x="628650" y="1825624"/>
            <a:ext cx="7886700" cy="4843735"/>
          </a:xfrm>
        </p:spPr>
        <p:txBody>
          <a:bodyPr/>
          <a:lstStyle/>
          <a:p>
            <a:pPr marL="0" indent="0" algn="ctr">
              <a:buNone/>
            </a:pPr>
            <a:r>
              <a:rPr lang="en-GB" b="1" dirty="0" err="1" smtClean="0"/>
              <a:t>Seb</a:t>
            </a:r>
            <a:r>
              <a:rPr lang="en-GB" b="1" dirty="0" smtClean="0"/>
              <a:t> </a:t>
            </a:r>
            <a:r>
              <a:rPr lang="en-GB" b="1" dirty="0" err="1" smtClean="0"/>
              <a:t>Lambla</a:t>
            </a:r>
            <a:r>
              <a:rPr lang="en-GB" dirty="0" smtClean="0"/>
              <a:t> (@</a:t>
            </a:r>
            <a:r>
              <a:rPr lang="en-GB" dirty="0" err="1" smtClean="0"/>
              <a:t>serialseb</a:t>
            </a:r>
            <a:r>
              <a:rPr lang="en-GB" dirty="0" smtClean="0"/>
              <a:t>) for resource representation</a:t>
            </a:r>
          </a:p>
          <a:p>
            <a:pPr marL="0" indent="0" algn="ctr">
              <a:buNone/>
            </a:pPr>
            <a:endParaRPr lang="en-GB" b="1" dirty="0" smtClean="0"/>
          </a:p>
          <a:p>
            <a:pPr marL="0" indent="0" algn="ctr">
              <a:buNone/>
            </a:pPr>
            <a:r>
              <a:rPr lang="en-GB" b="1" dirty="0" smtClean="0"/>
              <a:t>The London .NET User Group (LDNUG)</a:t>
            </a:r>
          </a:p>
          <a:p>
            <a:pPr marL="0" indent="0" algn="ctr">
              <a:buNone/>
            </a:pPr>
            <a:endParaRPr lang="en-GB" dirty="0"/>
          </a:p>
          <a:p>
            <a:pPr marL="0" indent="0" algn="ctr">
              <a:buNone/>
            </a:pPr>
            <a:r>
              <a:rPr lang="en-GB" b="1" dirty="0" smtClean="0"/>
              <a:t>Troy Hunt</a:t>
            </a:r>
            <a:r>
              <a:rPr lang="en-GB" dirty="0" smtClean="0"/>
              <a:t> (@</a:t>
            </a:r>
            <a:r>
              <a:rPr lang="en-GB" dirty="0" err="1" smtClean="0"/>
              <a:t>troyhunt</a:t>
            </a:r>
            <a:r>
              <a:rPr lang="en-GB" dirty="0" smtClean="0"/>
              <a:t>)</a:t>
            </a:r>
          </a:p>
          <a:p>
            <a:pPr marL="0" indent="0" algn="ctr">
              <a:buNone/>
            </a:pPr>
            <a:r>
              <a:rPr lang="en-GB" sz="1800" dirty="0"/>
              <a:t>http://</a:t>
            </a:r>
            <a:r>
              <a:rPr lang="en-GB" sz="1800" dirty="0" smtClean="0"/>
              <a:t>www.troyhunt.com/2014/02/your-api-versioning-is-wrong-which-is.html</a:t>
            </a:r>
          </a:p>
          <a:p>
            <a:pPr marL="0" indent="0" algn="ctr">
              <a:buNone/>
            </a:pPr>
            <a:endParaRPr lang="en-GB" sz="1800" dirty="0"/>
          </a:p>
          <a:p>
            <a:pPr marL="0" indent="0" algn="ctr">
              <a:buNone/>
            </a:pPr>
            <a:r>
              <a:rPr lang="en-GB" b="1" dirty="0"/>
              <a:t>Mike Kelly &lt;mike@stateless.co</a:t>
            </a:r>
            <a:r>
              <a:rPr lang="en-GB" b="1" dirty="0" smtClean="0"/>
              <a:t>&gt;</a:t>
            </a:r>
          </a:p>
          <a:p>
            <a:pPr marL="0" indent="0" algn="ctr">
              <a:buNone/>
            </a:pPr>
            <a:r>
              <a:rPr lang="en-GB" sz="2000" dirty="0" smtClean="0"/>
              <a:t>The HAL draft specification and hypermedia</a:t>
            </a:r>
          </a:p>
          <a:p>
            <a:pPr marL="0" indent="0" algn="ctr">
              <a:buNone/>
            </a:pPr>
            <a:endParaRPr lang="en-GB" sz="2000" dirty="0"/>
          </a:p>
          <a:p>
            <a:pPr marL="0" indent="0" algn="ctr">
              <a:buNone/>
            </a:pPr>
            <a:endParaRPr lang="en-GB" sz="2000" dirty="0"/>
          </a:p>
        </p:txBody>
      </p:sp>
    </p:spTree>
    <p:extLst>
      <p:ext uri="{BB962C8B-B14F-4D97-AF65-F5344CB8AC3E}">
        <p14:creationId xmlns:p14="http://schemas.microsoft.com/office/powerpoint/2010/main" val="347890114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44194"/>
          </a:xfrm>
        </p:spPr>
        <p:txBody>
          <a:bodyPr>
            <a:normAutofit/>
          </a:bodyPr>
          <a:lstStyle/>
          <a:p>
            <a:r>
              <a:rPr lang="en-GB" sz="2800" b="1" dirty="0"/>
              <a:t>"Almost everybody feels at peace with nature: listening to the ocean waves against the shore, by a still lake, in a field of grass, on a windblown heath. One day, when we have learned the timeless way again, we shall feel the same about our towns, and we shall feel as much at peace in them, as we do today walking by the ocean, or stretched out in the long grass of a meadow</a:t>
            </a:r>
            <a:r>
              <a:rPr lang="en-GB" sz="2800" b="1" dirty="0" smtClean="0"/>
              <a:t>."</a:t>
            </a:r>
            <a:r>
              <a:rPr lang="en-GB" sz="2800" dirty="0" smtClean="0"/>
              <a:t/>
            </a:r>
            <a:br>
              <a:rPr lang="en-GB" sz="2800" dirty="0" smtClean="0"/>
            </a:br>
            <a:r>
              <a:rPr lang="en-GB" sz="2800" dirty="0"/>
              <a:t/>
            </a:r>
            <a:br>
              <a:rPr lang="en-GB" sz="2800" dirty="0"/>
            </a:br>
            <a:r>
              <a:rPr lang="en-GB" sz="2800" dirty="0"/>
              <a:t/>
            </a:r>
            <a:br>
              <a:rPr lang="en-GB" sz="2800" dirty="0"/>
            </a:br>
            <a:r>
              <a:rPr lang="en-GB" sz="2800" dirty="0" smtClean="0"/>
              <a:t>	— 	Christopher Alexander</a:t>
            </a:r>
            <a:br>
              <a:rPr lang="en-GB" sz="2800" dirty="0" smtClean="0"/>
            </a:br>
            <a:r>
              <a:rPr lang="en-GB" sz="2800" dirty="0"/>
              <a:t>	</a:t>
            </a:r>
            <a:r>
              <a:rPr lang="en-GB" sz="2800" dirty="0" smtClean="0"/>
              <a:t>	The </a:t>
            </a:r>
            <a:r>
              <a:rPr lang="en-GB" sz="2800" dirty="0"/>
              <a:t>Timeless Way of Building </a:t>
            </a:r>
            <a:r>
              <a:rPr lang="en-GB" sz="2800" dirty="0" smtClean="0"/>
              <a:t/>
            </a:r>
            <a:br>
              <a:rPr lang="en-GB" sz="2800" dirty="0" smtClean="0"/>
            </a:br>
            <a:r>
              <a:rPr lang="en-GB" sz="2800" dirty="0"/>
              <a:t>	</a:t>
            </a:r>
            <a:r>
              <a:rPr lang="en-GB" sz="2800" dirty="0" smtClean="0"/>
              <a:t>	1979</a:t>
            </a:r>
            <a:endParaRPr lang="en-GB" sz="2800" dirty="0"/>
          </a:p>
        </p:txBody>
      </p:sp>
    </p:spTree>
    <p:extLst>
      <p:ext uri="{BB962C8B-B14F-4D97-AF65-F5344CB8AC3E}">
        <p14:creationId xmlns:p14="http://schemas.microsoft.com/office/powerpoint/2010/main" val="1418366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ular Callout 2"/>
          <p:cNvSpPr/>
          <p:nvPr/>
        </p:nvSpPr>
        <p:spPr>
          <a:xfrm>
            <a:off x="395536" y="548680"/>
            <a:ext cx="4320480" cy="2880320"/>
          </a:xfrm>
          <a:prstGeom prst="wedgeRoundRectCallout">
            <a:avLst>
              <a:gd name="adj1" fmla="val -933"/>
              <a:gd name="adj2" fmla="val 112061"/>
              <a:gd name="adj3" fmla="val 16667"/>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GB" sz="3600" b="1" dirty="0" smtClean="0"/>
              <a:t>"We need to start building NOW! We can't wait until your API is ready"</a:t>
            </a:r>
            <a:endParaRPr lang="en-GB" sz="3600" b="1" dirty="0"/>
          </a:p>
        </p:txBody>
      </p:sp>
      <p:sp>
        <p:nvSpPr>
          <p:cNvPr id="4" name="Rounded Rectangular Callout 3"/>
          <p:cNvSpPr/>
          <p:nvPr/>
        </p:nvSpPr>
        <p:spPr>
          <a:xfrm>
            <a:off x="4067944" y="2780928"/>
            <a:ext cx="4320480" cy="2736304"/>
          </a:xfrm>
          <a:prstGeom prst="wedgeRoundRectCallout">
            <a:avLst>
              <a:gd name="adj1" fmla="val -53824"/>
              <a:gd name="adj2" fmla="val 76164"/>
              <a:gd name="adj3" fmla="val 16667"/>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GB" sz="3200" b="1" dirty="0" smtClean="0"/>
              <a:t>"I know you said it's a work in progress, but your API changes keep breaking our build"</a:t>
            </a:r>
            <a:endParaRPr lang="en-GB" sz="3200" b="1" dirty="0"/>
          </a:p>
        </p:txBody>
      </p:sp>
    </p:spTree>
    <p:extLst>
      <p:ext uri="{BB962C8B-B14F-4D97-AF65-F5344CB8AC3E}">
        <p14:creationId xmlns:p14="http://schemas.microsoft.com/office/powerpoint/2010/main" val="36419274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548680"/>
            <a:ext cx="7886700" cy="5628283"/>
          </a:xfrm>
        </p:spPr>
        <p:txBody>
          <a:bodyPr/>
          <a:lstStyle/>
          <a:p>
            <a:pPr marL="0" indent="0" algn="ctr">
              <a:buNone/>
            </a:pPr>
            <a:r>
              <a:rPr lang="en-GB" sz="4800" b="1" dirty="0" smtClean="0"/>
              <a:t>apiary.io</a:t>
            </a:r>
            <a:endParaRPr lang="en-GB" b="1" dirty="0" smtClean="0"/>
          </a:p>
          <a:p>
            <a:pPr marL="0" indent="0" algn="ctr">
              <a:buNone/>
            </a:pPr>
            <a:r>
              <a:rPr lang="en-GB" dirty="0"/>
              <a:t>https</a:t>
            </a:r>
            <a:r>
              <a:rPr lang="en-GB" dirty="0" smtClean="0"/>
              <a:t>://apiary.io/</a:t>
            </a:r>
            <a:endParaRPr lang="en-GB" dirty="0"/>
          </a:p>
          <a:p>
            <a:pPr marL="0" indent="0" algn="ctr">
              <a:buNone/>
            </a:pPr>
            <a:r>
              <a:rPr lang="en-GB" dirty="0" smtClean="0"/>
              <a:t>Rapid prototyping for web APIs</a:t>
            </a:r>
          </a:p>
          <a:p>
            <a:pPr marL="0" indent="0" algn="ctr">
              <a:buNone/>
            </a:pPr>
            <a:endParaRPr lang="en-GB" dirty="0"/>
          </a:p>
          <a:p>
            <a:pPr marL="0" indent="0" algn="ctr">
              <a:buNone/>
            </a:pPr>
            <a:endParaRPr lang="en-GB" dirty="0" smtClean="0"/>
          </a:p>
          <a:p>
            <a:pPr marL="0" indent="0" algn="ctr">
              <a:buNone/>
            </a:pPr>
            <a:endParaRPr lang="en-GB" dirty="0" smtClean="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15158" y="2276872"/>
            <a:ext cx="4513684" cy="4513684"/>
          </a:xfrm>
          <a:prstGeom prst="rect">
            <a:avLst/>
          </a:prstGeom>
        </p:spPr>
      </p:pic>
    </p:spTree>
    <p:extLst>
      <p:ext uri="{BB962C8B-B14F-4D97-AF65-F5344CB8AC3E}">
        <p14:creationId xmlns:p14="http://schemas.microsoft.com/office/powerpoint/2010/main" val="40065912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GB" sz="9600" b="1" dirty="0" err="1" smtClean="0"/>
              <a:t>FrienNDC</a:t>
            </a:r>
            <a:endParaRPr lang="en-GB" sz="9600" b="1" dirty="0"/>
          </a:p>
        </p:txBody>
      </p:sp>
      <p:sp>
        <p:nvSpPr>
          <p:cNvPr id="3" name="Subtitle 2"/>
          <p:cNvSpPr>
            <a:spLocks noGrp="1"/>
          </p:cNvSpPr>
          <p:nvPr>
            <p:ph type="subTitle" idx="1"/>
          </p:nvPr>
        </p:nvSpPr>
        <p:spPr/>
        <p:txBody>
          <a:bodyPr/>
          <a:lstStyle/>
          <a:p>
            <a:r>
              <a:rPr lang="en-GB" dirty="0" smtClean="0"/>
              <a:t>A Social Network for NDC Attendees</a:t>
            </a:r>
            <a:endParaRPr lang="en-GB" dirty="0"/>
          </a:p>
        </p:txBody>
      </p:sp>
    </p:spTree>
    <p:extLst>
      <p:ext uri="{BB962C8B-B14F-4D97-AF65-F5344CB8AC3E}">
        <p14:creationId xmlns:p14="http://schemas.microsoft.com/office/powerpoint/2010/main" val="37617651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28650" y="548680"/>
            <a:ext cx="7886700" cy="5760640"/>
          </a:xfrm>
        </p:spPr>
        <p:txBody>
          <a:bodyPr>
            <a:noAutofit/>
          </a:bodyPr>
          <a:lstStyle/>
          <a:p>
            <a:pPr marL="0" indent="0">
              <a:buNone/>
            </a:pPr>
            <a:r>
              <a:rPr lang="en-GB" sz="2400" b="1" dirty="0" smtClean="0">
                <a:solidFill>
                  <a:schemeClr val="accent4">
                    <a:lumMod val="60000"/>
                    <a:lumOff val="40000"/>
                  </a:schemeClr>
                </a:solidFill>
                <a:latin typeface="Consolas" panose="020B0609020204030204" pitchFamily="49" charset="0"/>
                <a:cs typeface="Consolas" panose="020B0609020204030204" pitchFamily="49" charset="0"/>
              </a:rPr>
              <a:t>GET /profiles HTTP/1.1</a:t>
            </a:r>
          </a:p>
          <a:p>
            <a:pPr marL="0" indent="0">
              <a:buNone/>
            </a:pPr>
            <a:endParaRPr lang="en-GB" sz="2400" b="1" dirty="0">
              <a:latin typeface="Consolas" panose="020B0609020204030204" pitchFamily="49" charset="0"/>
              <a:cs typeface="Consolas" panose="020B0609020204030204" pitchFamily="49" charset="0"/>
            </a:endParaRPr>
          </a:p>
          <a:p>
            <a:pPr marL="0" indent="0">
              <a:buNone/>
            </a:pPr>
            <a:r>
              <a:rPr lang="en-GB" sz="2400" b="1" dirty="0" smtClean="0">
                <a:latin typeface="Consolas" panose="020B0609020204030204" pitchFamily="49" charset="0"/>
                <a:cs typeface="Consolas" panose="020B0609020204030204" pitchFamily="49" charset="0"/>
              </a:rPr>
              <a:t>200 OK </a:t>
            </a:r>
          </a:p>
          <a:p>
            <a:pPr marL="0" indent="0">
              <a:buNone/>
            </a:pPr>
            <a:r>
              <a:rPr lang="en-GB" sz="2400" b="1" dirty="0" smtClean="0">
                <a:latin typeface="Consolas" panose="020B0609020204030204" pitchFamily="49" charset="0"/>
                <a:cs typeface="Consolas" panose="020B0609020204030204" pitchFamily="49" charset="0"/>
              </a:rPr>
              <a:t>Content-Type: application/</a:t>
            </a:r>
            <a:r>
              <a:rPr lang="en-GB" sz="2400" b="1" dirty="0" err="1" smtClean="0">
                <a:latin typeface="Consolas" panose="020B0609020204030204" pitchFamily="49" charset="0"/>
                <a:cs typeface="Consolas" panose="020B0609020204030204" pitchFamily="49" charset="0"/>
              </a:rPr>
              <a:t>json</a:t>
            </a:r>
            <a:endParaRPr lang="en-GB" sz="2400" b="1" dirty="0" smtClean="0">
              <a:latin typeface="Consolas" panose="020B0609020204030204" pitchFamily="49" charset="0"/>
              <a:cs typeface="Consolas" panose="020B0609020204030204" pitchFamily="49" charset="0"/>
            </a:endParaRPr>
          </a:p>
          <a:p>
            <a:pPr marL="0" indent="0">
              <a:buNone/>
            </a:pPr>
            <a:r>
              <a:rPr lang="en-GB" sz="2400" b="1" dirty="0">
                <a:latin typeface="Consolas" panose="020B0609020204030204" pitchFamily="49" charset="0"/>
                <a:cs typeface="Consolas" panose="020B0609020204030204" pitchFamily="49" charset="0"/>
              </a:rPr>
              <a:t>[</a:t>
            </a:r>
            <a:endParaRPr lang="en-GB" sz="2400" b="1" dirty="0" smtClean="0">
              <a:latin typeface="Consolas" panose="020B0609020204030204" pitchFamily="49" charset="0"/>
              <a:cs typeface="Consolas" panose="020B0609020204030204" pitchFamily="49" charset="0"/>
            </a:endParaRPr>
          </a:p>
          <a:p>
            <a:pPr marL="0" indent="0">
              <a:buNone/>
            </a:pPr>
            <a:r>
              <a:rPr lang="en-GB" sz="2400" b="1" dirty="0" smtClean="0">
                <a:latin typeface="Consolas" panose="020B0609020204030204" pitchFamily="49" charset="0"/>
                <a:cs typeface="Consolas" panose="020B0609020204030204" pitchFamily="49" charset="0"/>
              </a:rPr>
              <a:t>	{</a:t>
            </a:r>
          </a:p>
          <a:p>
            <a:pPr marL="0" indent="0">
              <a:buNone/>
            </a:pPr>
            <a:r>
              <a:rPr lang="en-GB" sz="2400" b="1" dirty="0">
                <a:latin typeface="Consolas" panose="020B0609020204030204" pitchFamily="49" charset="0"/>
                <a:cs typeface="Consolas" panose="020B0609020204030204" pitchFamily="49" charset="0"/>
              </a:rPr>
              <a:t>	</a:t>
            </a:r>
            <a:r>
              <a:rPr lang="en-GB" sz="2400" b="1" dirty="0" smtClean="0">
                <a:latin typeface="Consolas" panose="020B0609020204030204" pitchFamily="49" charset="0"/>
                <a:cs typeface="Consolas" panose="020B0609020204030204" pitchFamily="49" charset="0"/>
              </a:rPr>
              <a:t>	"id": 1,</a:t>
            </a:r>
          </a:p>
          <a:p>
            <a:pPr marL="0" indent="0">
              <a:buNone/>
            </a:pPr>
            <a:r>
              <a:rPr lang="en-GB" sz="2400" b="1" dirty="0" smtClean="0">
                <a:latin typeface="Consolas" panose="020B0609020204030204" pitchFamily="49" charset="0"/>
                <a:cs typeface="Consolas" panose="020B0609020204030204" pitchFamily="49" charset="0"/>
              </a:rPr>
              <a:t>    		"name": "Dylan Beattie",</a:t>
            </a:r>
          </a:p>
          <a:p>
            <a:pPr marL="0" indent="0">
              <a:buNone/>
            </a:pPr>
            <a:r>
              <a:rPr lang="en-GB" sz="2400" b="1" dirty="0">
                <a:latin typeface="Consolas" panose="020B0609020204030204" pitchFamily="49" charset="0"/>
                <a:cs typeface="Consolas" panose="020B0609020204030204" pitchFamily="49" charset="0"/>
              </a:rPr>
              <a:t> </a:t>
            </a:r>
            <a:r>
              <a:rPr lang="en-GB" sz="2400" b="1" dirty="0" smtClean="0">
                <a:latin typeface="Consolas" panose="020B0609020204030204" pitchFamily="49" charset="0"/>
                <a:cs typeface="Consolas" panose="020B0609020204030204" pitchFamily="49" charset="0"/>
              </a:rPr>
              <a:t>   		"twitter": "@</a:t>
            </a:r>
            <a:r>
              <a:rPr lang="en-GB" sz="2400" b="1" dirty="0" err="1" smtClean="0">
                <a:latin typeface="Consolas" panose="020B0609020204030204" pitchFamily="49" charset="0"/>
                <a:cs typeface="Consolas" panose="020B0609020204030204" pitchFamily="49" charset="0"/>
              </a:rPr>
              <a:t>dylanbeattie</a:t>
            </a:r>
            <a:r>
              <a:rPr lang="en-GB" sz="2400" b="1" dirty="0" smtClean="0">
                <a:latin typeface="Consolas" panose="020B0609020204030204" pitchFamily="49" charset="0"/>
                <a:cs typeface="Consolas" panose="020B0609020204030204" pitchFamily="49" charset="0"/>
              </a:rPr>
              <a:t>"</a:t>
            </a:r>
          </a:p>
          <a:p>
            <a:pPr marL="0" indent="0">
              <a:buNone/>
            </a:pPr>
            <a:r>
              <a:rPr lang="en-GB" sz="2400" b="1" dirty="0" smtClean="0">
                <a:latin typeface="Consolas" panose="020B0609020204030204" pitchFamily="49" charset="0"/>
                <a:cs typeface="Consolas" panose="020B0609020204030204" pitchFamily="49" charset="0"/>
              </a:rPr>
              <a:t>	}</a:t>
            </a:r>
          </a:p>
          <a:p>
            <a:pPr marL="0" indent="0">
              <a:buNone/>
            </a:pPr>
            <a:r>
              <a:rPr lang="en-GB" sz="2400" b="1" dirty="0">
                <a:latin typeface="Consolas" panose="020B0609020204030204" pitchFamily="49" charset="0"/>
                <a:cs typeface="Consolas" panose="020B0609020204030204" pitchFamily="49" charset="0"/>
              </a:rPr>
              <a:t>]</a:t>
            </a:r>
            <a:endParaRPr lang="en-GB" sz="2400" b="1" dirty="0" smtClean="0">
              <a:latin typeface="Consolas" panose="020B0609020204030204" pitchFamily="49" charset="0"/>
              <a:cs typeface="Consolas" panose="020B0609020204030204" pitchFamily="49" charset="0"/>
            </a:endParaRPr>
          </a:p>
          <a:p>
            <a:pPr marL="0" indent="0">
              <a:buNone/>
            </a:pPr>
            <a:endParaRPr lang="en-GB" sz="2400" b="1" dirty="0" smtClean="0">
              <a:latin typeface="Consolas" panose="020B0609020204030204" pitchFamily="49" charset="0"/>
              <a:cs typeface="Consolas" panose="020B0609020204030204" pitchFamily="49" charset="0"/>
            </a:endParaRPr>
          </a:p>
          <a:p>
            <a:pPr marL="0" indent="0">
              <a:buNone/>
            </a:pPr>
            <a:endParaRPr lang="en-GB" sz="2400" b="1" dirty="0">
              <a:latin typeface="Consolas" panose="020B0609020204030204" pitchFamily="49" charset="0"/>
              <a:cs typeface="Consolas" panose="020B0609020204030204" pitchFamily="49" charset="0"/>
            </a:endParaRPr>
          </a:p>
          <a:p>
            <a:pPr marL="0" indent="0">
              <a:buNone/>
            </a:pPr>
            <a:endParaRPr lang="en-GB" sz="24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32325373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1247</TotalTime>
  <Words>1232</Words>
  <Application>Microsoft Office PowerPoint</Application>
  <PresentationFormat>On-screen Show (4:3)</PresentationFormat>
  <Paragraphs>407</Paragraphs>
  <Slides>58</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58</vt:i4>
      </vt:variant>
    </vt:vector>
  </HeadingPairs>
  <TitlesOfParts>
    <vt:vector size="66" baseType="lpstr">
      <vt:lpstr>Arial</vt:lpstr>
      <vt:lpstr>Buxton Sketch</vt:lpstr>
      <vt:lpstr>Calibri</vt:lpstr>
      <vt:lpstr>Calibri Light</vt:lpstr>
      <vt:lpstr>Consolas</vt:lpstr>
      <vt:lpstr>Cooper Black</vt:lpstr>
      <vt:lpstr>Stencil</vt:lpstr>
      <vt:lpstr>Office Theme</vt:lpstr>
      <vt:lpstr>The Rest of ReST</vt:lpstr>
      <vt:lpstr>PowerPoint Presentation</vt:lpstr>
      <vt:lpstr>PowerPoint Presentation</vt:lpstr>
      <vt:lpstr>ReST: The Constraints</vt:lpstr>
      <vt:lpstr>ReST: The Constraints</vt:lpstr>
      <vt:lpstr>PowerPoint Presentation</vt:lpstr>
      <vt:lpstr>PowerPoint Presentation</vt:lpstr>
      <vt:lpstr>FrienNDC</vt:lpstr>
      <vt:lpstr>PowerPoint Presentation</vt:lpstr>
      <vt:lpstr>PowerPoint Presentation</vt:lpstr>
      <vt:lpstr>PowerPoint Presentation</vt:lpstr>
      <vt:lpstr>PowerPoint Presentation</vt:lpstr>
      <vt:lpstr>PowerPoint Presentation</vt:lpstr>
      <vt:lpstr>PowerPoint Presentation</vt:lpstr>
      <vt:lpstr>ReST: The Constraints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do you describe changes?</vt:lpstr>
      <vt:lpstr>How do you describe changes?</vt:lpstr>
      <vt:lpstr>How do you describe changes?</vt:lpstr>
      <vt:lpstr>PowerPoint Presentation</vt:lpstr>
      <vt:lpstr>PowerPoint Presentation</vt:lpstr>
      <vt:lpstr>PowerPoint Presentation</vt:lpstr>
      <vt:lpstr>Oops.</vt:lpstr>
      <vt:lpstr>API Versioning</vt:lpstr>
      <vt:lpstr>Api Versioning Done Wrong (1)</vt:lpstr>
      <vt:lpstr>Api Versioning Done Wrong (2)</vt:lpstr>
      <vt:lpstr>Api Versioning Done Wrong (3)</vt:lpstr>
      <vt:lpstr>PowerPoint Presentation</vt:lpstr>
      <vt:lpstr>PowerPoint Presentation</vt:lpstr>
      <vt:lpstr>...and on the server?</vt:lpstr>
      <vt:lpstr>...and on the server?</vt:lpstr>
      <vt:lpstr>PowerPoint Presentation</vt:lpstr>
      <vt:lpstr>OAuth 2</vt:lpstr>
      <vt:lpstr>PowerPoint Presentation</vt:lpstr>
      <vt:lpstr>PowerPoint Presentation</vt:lpstr>
      <vt:lpstr>PowerPoint Presentation</vt:lpstr>
      <vt:lpstr>PowerPoint Presentation</vt:lpstr>
      <vt:lpstr>PowerPoint Presentation</vt:lpstr>
      <vt:lpstr>Acknowledgements</vt:lpstr>
      <vt:lpstr>"Almost everybody feels at peace with nature: listening to the ocean waves against the shore, by a still lake, in a field of grass, on a windblown heath. One day, when we have learned the timeless way again, we shall feel the same about our towns, and we shall feel as much at peace in them, as we do today walking by the ocean, or stretched out in the long grass of a meadow."    —  Christopher Alexander   The Timeless Way of Building    1979</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Dylan Beattie</dc:creator>
  <cp:lastModifiedBy>dylan</cp:lastModifiedBy>
  <cp:revision>68</cp:revision>
  <dcterms:created xsi:type="dcterms:W3CDTF">2015-06-12T16:25:59Z</dcterms:created>
  <dcterms:modified xsi:type="dcterms:W3CDTF">2015-06-19T11:08:41Z</dcterms:modified>
</cp:coreProperties>
</file>

<file path=docProps/thumbnail.jpeg>
</file>